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8" r:id="rId1"/>
    <p:sldMasterId id="2147483786" r:id="rId2"/>
  </p:sldMasterIdLst>
  <p:notesMasterIdLst>
    <p:notesMasterId r:id="rId78"/>
  </p:notesMasterIdLst>
  <p:sldIdLst>
    <p:sldId id="256" r:id="rId3"/>
    <p:sldId id="289" r:id="rId4"/>
    <p:sldId id="290" r:id="rId5"/>
    <p:sldId id="257" r:id="rId6"/>
    <p:sldId id="288" r:id="rId7"/>
    <p:sldId id="301" r:id="rId8"/>
    <p:sldId id="314" r:id="rId9"/>
    <p:sldId id="315" r:id="rId10"/>
    <p:sldId id="312" r:id="rId11"/>
    <p:sldId id="313" r:id="rId12"/>
    <p:sldId id="302" r:id="rId13"/>
    <p:sldId id="303" r:id="rId14"/>
    <p:sldId id="283" r:id="rId15"/>
    <p:sldId id="304" r:id="rId16"/>
    <p:sldId id="318" r:id="rId17"/>
    <p:sldId id="319" r:id="rId18"/>
    <p:sldId id="320" r:id="rId19"/>
    <p:sldId id="316" r:id="rId20"/>
    <p:sldId id="317" r:id="rId21"/>
    <p:sldId id="305" r:id="rId22"/>
    <p:sldId id="306" r:id="rId23"/>
    <p:sldId id="307" r:id="rId24"/>
    <p:sldId id="310" r:id="rId25"/>
    <p:sldId id="311" r:id="rId26"/>
    <p:sldId id="285" r:id="rId27"/>
    <p:sldId id="308" r:id="rId28"/>
    <p:sldId id="321" r:id="rId29"/>
    <p:sldId id="268" r:id="rId30"/>
    <p:sldId id="295" r:id="rId31"/>
    <p:sldId id="291" r:id="rId32"/>
    <p:sldId id="300" r:id="rId33"/>
    <p:sldId id="322" r:id="rId34"/>
    <p:sldId id="323" r:id="rId35"/>
    <p:sldId id="258" r:id="rId36"/>
    <p:sldId id="259" r:id="rId37"/>
    <p:sldId id="260" r:id="rId38"/>
    <p:sldId id="261" r:id="rId39"/>
    <p:sldId id="262" r:id="rId40"/>
    <p:sldId id="263" r:id="rId41"/>
    <p:sldId id="264" r:id="rId42"/>
    <p:sldId id="265" r:id="rId43"/>
    <p:sldId id="266" r:id="rId44"/>
    <p:sldId id="267" r:id="rId45"/>
    <p:sldId id="324" r:id="rId46"/>
    <p:sldId id="269" r:id="rId47"/>
    <p:sldId id="270" r:id="rId48"/>
    <p:sldId id="271" r:id="rId49"/>
    <p:sldId id="272" r:id="rId50"/>
    <p:sldId id="273" r:id="rId51"/>
    <p:sldId id="274" r:id="rId52"/>
    <p:sldId id="275" r:id="rId53"/>
    <p:sldId id="276" r:id="rId54"/>
    <p:sldId id="277" r:id="rId55"/>
    <p:sldId id="278" r:id="rId56"/>
    <p:sldId id="279" r:id="rId57"/>
    <p:sldId id="280" r:id="rId58"/>
    <p:sldId id="281" r:id="rId59"/>
    <p:sldId id="282" r:id="rId60"/>
    <p:sldId id="325" r:id="rId61"/>
    <p:sldId id="284" r:id="rId62"/>
    <p:sldId id="326" r:id="rId63"/>
    <p:sldId id="286" r:id="rId64"/>
    <p:sldId id="287" r:id="rId65"/>
    <p:sldId id="327" r:id="rId66"/>
    <p:sldId id="328" r:id="rId67"/>
    <p:sldId id="329" r:id="rId68"/>
    <p:sldId id="330" r:id="rId69"/>
    <p:sldId id="292" r:id="rId70"/>
    <p:sldId id="293" r:id="rId71"/>
    <p:sldId id="294" r:id="rId72"/>
    <p:sldId id="331" r:id="rId73"/>
    <p:sldId id="296" r:id="rId74"/>
    <p:sldId id="297" r:id="rId75"/>
    <p:sldId id="298" r:id="rId76"/>
    <p:sldId id="299" r:id="rId77"/>
  </p:sldIdLst>
  <p:sldSz cx="12192000" cy="6858000"/>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40000"/>
    <a:srgbClr val="0000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868" autoAdjust="0"/>
    <p:restoredTop sz="94660"/>
  </p:normalViewPr>
  <p:slideViewPr>
    <p:cSldViewPr snapToGrid="0">
      <p:cViewPr varScale="1">
        <p:scale>
          <a:sx n="90" d="100"/>
          <a:sy n="90" d="100"/>
        </p:scale>
        <p:origin x="582" y="9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presProps" Target="presProps.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tableStyles" Target="tableStyle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notesMaster" Target="notesMasters/notesMaster1.xml"/><Relationship Id="rId8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s>
</file>

<file path=ppt/charts/_rels/chart1.xml.rels><?xml version="1.0" encoding="UTF-8" standalone="yes"?>
<Relationships xmlns="http://schemas.openxmlformats.org/package/2006/relationships"><Relationship Id="rId3" Type="http://schemas.openxmlformats.org/officeDocument/2006/relationships/image" Target="../media/image1.jpeg"/><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manualLayout>
          <c:layoutTarget val="inner"/>
          <c:xMode val="edge"/>
          <c:yMode val="edge"/>
          <c:x val="4.6419870531204145E-2"/>
          <c:y val="0.23544171236939915"/>
          <c:w val="0.62554589036723118"/>
          <c:h val="0.64749169683248786"/>
        </c:manualLayout>
      </c:layout>
      <c:pieChart>
        <c:varyColors val="1"/>
        <c:ser>
          <c:idx val="0"/>
          <c:order val="0"/>
          <c:tx>
            <c:strRef>
              <c:f>Sheet1!$B$1</c:f>
              <c:strCache>
                <c:ptCount val="1"/>
                <c:pt idx="0">
                  <c:v>TAXES</c:v>
                </c:pt>
              </c:strCache>
            </c:strRef>
          </c:tx>
          <c:dPt>
            <c:idx val="0"/>
            <c:bubble3D val="0"/>
            <c:spPr>
              <a:blipFill>
                <a:blip xmlns:r="http://schemas.openxmlformats.org/officeDocument/2006/relationships" r:embed="rId3">
                  <a:duotone>
                    <a:schemeClr val="accent1">
                      <a:shade val="88000"/>
                      <a:lumMod val="88000"/>
                    </a:schemeClr>
                    <a:schemeClr val="accent1"/>
                  </a:duotone>
                </a:blip>
                <a:tile tx="0" ty="0" sx="100000" sy="100000" flip="none" algn="tl"/>
              </a:blipFill>
              <a:ln>
                <a:noFill/>
              </a:ln>
              <a:effectLst>
                <a:outerShdw blurRad="25400" dist="12700" dir="5400000" rotWithShape="0">
                  <a:srgbClr val="000000">
                    <a:alpha val="60000"/>
                  </a:srgbClr>
                </a:outerShdw>
              </a:effectLst>
            </c:spPr>
            <c:extLst>
              <c:ext xmlns:c16="http://schemas.microsoft.com/office/drawing/2014/chart" uri="{C3380CC4-5D6E-409C-BE32-E72D297353CC}">
                <c16:uniqueId val="{00000001-F7A5-4258-B1D2-A570CBD5840D}"/>
              </c:ext>
            </c:extLst>
          </c:dPt>
          <c:dPt>
            <c:idx val="1"/>
            <c:bubble3D val="0"/>
            <c:spPr>
              <a:blipFill>
                <a:blip xmlns:r="http://schemas.openxmlformats.org/officeDocument/2006/relationships" r:embed="rId3">
                  <a:duotone>
                    <a:schemeClr val="accent2">
                      <a:shade val="88000"/>
                      <a:lumMod val="88000"/>
                    </a:schemeClr>
                    <a:schemeClr val="accent2"/>
                  </a:duotone>
                </a:blip>
                <a:tile tx="0" ty="0" sx="100000" sy="100000" flip="none" algn="tl"/>
              </a:blipFill>
              <a:ln>
                <a:noFill/>
              </a:ln>
              <a:effectLst>
                <a:outerShdw blurRad="25400" dist="12700" dir="5400000" rotWithShape="0">
                  <a:srgbClr val="000000">
                    <a:alpha val="60000"/>
                  </a:srgbClr>
                </a:outerShdw>
              </a:effectLst>
            </c:spPr>
            <c:extLst>
              <c:ext xmlns:c16="http://schemas.microsoft.com/office/drawing/2014/chart" uri="{C3380CC4-5D6E-409C-BE32-E72D297353CC}">
                <c16:uniqueId val="{00000003-F7A5-4258-B1D2-A570CBD5840D}"/>
              </c:ext>
            </c:extLst>
          </c:dPt>
          <c:dPt>
            <c:idx val="2"/>
            <c:bubble3D val="0"/>
            <c:spPr>
              <a:blipFill>
                <a:blip xmlns:r="http://schemas.openxmlformats.org/officeDocument/2006/relationships" r:embed="rId3">
                  <a:duotone>
                    <a:schemeClr val="accent3">
                      <a:shade val="88000"/>
                      <a:lumMod val="88000"/>
                    </a:schemeClr>
                    <a:schemeClr val="accent3"/>
                  </a:duotone>
                </a:blip>
                <a:tile tx="0" ty="0" sx="100000" sy="100000" flip="none" algn="tl"/>
              </a:blipFill>
              <a:ln>
                <a:noFill/>
              </a:ln>
              <a:effectLst>
                <a:outerShdw blurRad="25400" dist="12700" dir="5400000" rotWithShape="0">
                  <a:srgbClr val="000000">
                    <a:alpha val="60000"/>
                  </a:srgbClr>
                </a:outerShdw>
              </a:effectLst>
            </c:spPr>
            <c:extLst>
              <c:ext xmlns:c16="http://schemas.microsoft.com/office/drawing/2014/chart" uri="{C3380CC4-5D6E-409C-BE32-E72D297353CC}">
                <c16:uniqueId val="{00000005-F7A5-4258-B1D2-A570CBD5840D}"/>
              </c:ext>
            </c:extLst>
          </c:dPt>
          <c:dPt>
            <c:idx val="3"/>
            <c:bubble3D val="0"/>
            <c:spPr>
              <a:blipFill>
                <a:blip xmlns:r="http://schemas.openxmlformats.org/officeDocument/2006/relationships" r:embed="rId3">
                  <a:duotone>
                    <a:schemeClr val="accent4">
                      <a:shade val="88000"/>
                      <a:lumMod val="88000"/>
                    </a:schemeClr>
                    <a:schemeClr val="accent4"/>
                  </a:duotone>
                </a:blip>
                <a:tile tx="0" ty="0" sx="100000" sy="100000" flip="none" algn="tl"/>
              </a:blipFill>
              <a:ln>
                <a:noFill/>
              </a:ln>
              <a:effectLst>
                <a:outerShdw blurRad="25400" dist="12700" dir="5400000" rotWithShape="0">
                  <a:srgbClr val="000000">
                    <a:alpha val="60000"/>
                  </a:srgbClr>
                </a:outerShdw>
              </a:effectLst>
            </c:spPr>
            <c:extLst>
              <c:ext xmlns:c16="http://schemas.microsoft.com/office/drawing/2014/chart" uri="{C3380CC4-5D6E-409C-BE32-E72D297353CC}">
                <c16:uniqueId val="{00000007-F7A5-4258-B1D2-A570CBD5840D}"/>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lumMod val="85000"/>
                      </a:schemeClr>
                    </a:solidFill>
                    <a:latin typeface="+mn-lt"/>
                    <a:ea typeface="+mn-ea"/>
                    <a:cs typeface="+mn-cs"/>
                  </a:defRPr>
                </a:pPr>
                <a:endParaRPr lang="en-US"/>
              </a:p>
            </c:txPr>
            <c:dLblPos val="ctr"/>
            <c:showLegendKey val="0"/>
            <c:showVal val="0"/>
            <c:showCatName val="0"/>
            <c:showSerName val="0"/>
            <c:showPercent val="1"/>
            <c:showBubbleSize val="0"/>
            <c:showLeaderLines val="1"/>
            <c:leaderLines>
              <c:spPr>
                <a:ln w="9525">
                  <a:solidFill>
                    <a:schemeClr val="lt1">
                      <a:lumMod val="95000"/>
                      <a:alpha val="54000"/>
                    </a:schemeClr>
                  </a:solidFill>
                </a:ln>
                <a:effectLst/>
              </c:spPr>
            </c:leaderLines>
            <c:extLst>
              <c:ext xmlns:c15="http://schemas.microsoft.com/office/drawing/2012/chart" uri="{CE6537A1-D6FC-4f65-9D91-7224C49458BB}"/>
            </c:extLst>
          </c:dLbls>
          <c:cat>
            <c:strRef>
              <c:f>Sheet1!$A$2:$A$5</c:f>
              <c:strCache>
                <c:ptCount val="4"/>
                <c:pt idx="0">
                  <c:v>Borough RE</c:v>
                </c:pt>
                <c:pt idx="1">
                  <c:v>County &amp; MCCC</c:v>
                </c:pt>
                <c:pt idx="2">
                  <c:v>Fire Protection</c:v>
                </c:pt>
                <c:pt idx="3">
                  <c:v>NPSD</c:v>
                </c:pt>
              </c:strCache>
            </c:strRef>
          </c:cat>
          <c:val>
            <c:numRef>
              <c:f>Sheet1!$B$2:$B$5</c:f>
              <c:numCache>
                <c:formatCode>General</c:formatCode>
                <c:ptCount val="4"/>
                <c:pt idx="0">
                  <c:v>317</c:v>
                </c:pt>
                <c:pt idx="1">
                  <c:v>456</c:v>
                </c:pt>
                <c:pt idx="2">
                  <c:v>26</c:v>
                </c:pt>
                <c:pt idx="3" formatCode="#,##0">
                  <c:v>3010</c:v>
                </c:pt>
              </c:numCache>
            </c:numRef>
          </c:val>
          <c:extLst>
            <c:ext xmlns:c16="http://schemas.microsoft.com/office/drawing/2014/chart" uri="{C3380CC4-5D6E-409C-BE32-E72D297353CC}">
              <c16:uniqueId val="{00000000-2629-4D16-A5A3-C8A9616BA640}"/>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7">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698" cy="481875"/>
          </a:xfrm>
          <a:prstGeom prst="rect">
            <a:avLst/>
          </a:prstGeom>
        </p:spPr>
        <p:txBody>
          <a:bodyPr vert="horz" lIns="95560" tIns="47780" rIns="95560" bIns="47780" rtlCol="0"/>
          <a:lstStyle>
            <a:lvl1pPr algn="l">
              <a:defRPr sz="1300"/>
            </a:lvl1pPr>
          </a:lstStyle>
          <a:p>
            <a:endParaRPr lang="en-US" dirty="0"/>
          </a:p>
        </p:txBody>
      </p:sp>
      <p:sp>
        <p:nvSpPr>
          <p:cNvPr id="3" name="Date Placeholder 2"/>
          <p:cNvSpPr>
            <a:spLocks noGrp="1"/>
          </p:cNvSpPr>
          <p:nvPr>
            <p:ph type="dt" idx="1"/>
          </p:nvPr>
        </p:nvSpPr>
        <p:spPr>
          <a:xfrm>
            <a:off x="4143832" y="0"/>
            <a:ext cx="3169698" cy="481875"/>
          </a:xfrm>
          <a:prstGeom prst="rect">
            <a:avLst/>
          </a:prstGeom>
        </p:spPr>
        <p:txBody>
          <a:bodyPr vert="horz" lIns="95560" tIns="47780" rIns="95560" bIns="47780" rtlCol="0"/>
          <a:lstStyle>
            <a:lvl1pPr algn="r">
              <a:defRPr sz="1300"/>
            </a:lvl1pPr>
          </a:lstStyle>
          <a:p>
            <a:fld id="{80D83A0C-28B8-442A-B37B-80259CD56D18}" type="datetimeFigureOut">
              <a:rPr lang="en-US" smtClean="0"/>
              <a:pPr/>
              <a:t>5/9/2024</a:t>
            </a:fld>
            <a:endParaRPr lang="en-US" dirty="0"/>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5560" tIns="47780" rIns="95560" bIns="47780" rtlCol="0" anchor="ctr"/>
          <a:lstStyle/>
          <a:p>
            <a:endParaRPr lang="en-US" dirty="0"/>
          </a:p>
        </p:txBody>
      </p:sp>
      <p:sp>
        <p:nvSpPr>
          <p:cNvPr id="5" name="Notes Placeholder 4"/>
          <p:cNvSpPr>
            <a:spLocks noGrp="1"/>
          </p:cNvSpPr>
          <p:nvPr>
            <p:ph type="body" sz="quarter" idx="3"/>
          </p:nvPr>
        </p:nvSpPr>
        <p:spPr>
          <a:xfrm>
            <a:off x="731856" y="4620724"/>
            <a:ext cx="5851492" cy="3780741"/>
          </a:xfrm>
          <a:prstGeom prst="rect">
            <a:avLst/>
          </a:prstGeom>
        </p:spPr>
        <p:txBody>
          <a:bodyPr vert="horz" lIns="95560" tIns="47780" rIns="95560" bIns="4778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326"/>
            <a:ext cx="3169698" cy="481875"/>
          </a:xfrm>
          <a:prstGeom prst="rect">
            <a:avLst/>
          </a:prstGeom>
        </p:spPr>
        <p:txBody>
          <a:bodyPr vert="horz" lIns="95560" tIns="47780" rIns="95560" bIns="47780" rtlCol="0" anchor="b"/>
          <a:lstStyle>
            <a:lvl1pPr algn="l">
              <a:defRPr sz="1300"/>
            </a:lvl1pPr>
          </a:lstStyle>
          <a:p>
            <a:endParaRPr lang="en-US" dirty="0"/>
          </a:p>
        </p:txBody>
      </p:sp>
      <p:sp>
        <p:nvSpPr>
          <p:cNvPr id="7" name="Slide Number Placeholder 6"/>
          <p:cNvSpPr>
            <a:spLocks noGrp="1"/>
          </p:cNvSpPr>
          <p:nvPr>
            <p:ph type="sldNum" sz="quarter" idx="5"/>
          </p:nvPr>
        </p:nvSpPr>
        <p:spPr>
          <a:xfrm>
            <a:off x="4143832" y="9119326"/>
            <a:ext cx="3169698" cy="481875"/>
          </a:xfrm>
          <a:prstGeom prst="rect">
            <a:avLst/>
          </a:prstGeom>
        </p:spPr>
        <p:txBody>
          <a:bodyPr vert="horz" lIns="95560" tIns="47780" rIns="95560" bIns="47780" rtlCol="0" anchor="b"/>
          <a:lstStyle>
            <a:lvl1pPr algn="r">
              <a:defRPr sz="1300"/>
            </a:lvl1pPr>
          </a:lstStyle>
          <a:p>
            <a:fld id="{3704C7FD-BE49-487C-86E4-7B1FE3F6D18A}" type="slidenum">
              <a:rPr lang="en-US" smtClean="0"/>
              <a:pPr/>
              <a:t>‹#›</a:t>
            </a:fld>
            <a:endParaRPr lang="en-US" dirty="0"/>
          </a:p>
        </p:txBody>
      </p:sp>
    </p:spTree>
    <p:extLst>
      <p:ext uri="{BB962C8B-B14F-4D97-AF65-F5344CB8AC3E}">
        <p14:creationId xmlns:p14="http://schemas.microsoft.com/office/powerpoint/2010/main" val="7050800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704C7FD-BE49-487C-86E4-7B1FE3F6D18A}" type="slidenum">
              <a:rPr lang="en-US" smtClean="0"/>
              <a:pPr/>
              <a:t>1</a:t>
            </a:fld>
            <a:endParaRPr lang="en-US" dirty="0"/>
          </a:p>
        </p:txBody>
      </p:sp>
    </p:spTree>
    <p:extLst>
      <p:ext uri="{BB962C8B-B14F-4D97-AF65-F5344CB8AC3E}">
        <p14:creationId xmlns:p14="http://schemas.microsoft.com/office/powerpoint/2010/main" val="13454612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704C7FD-BE49-487C-86E4-7B1FE3F6D18A}" type="slidenum">
              <a:rPr lang="en-US" smtClean="0"/>
              <a:pPr/>
              <a:t>30</a:t>
            </a:fld>
            <a:endParaRPr lang="en-US" dirty="0"/>
          </a:p>
        </p:txBody>
      </p:sp>
    </p:spTree>
    <p:extLst>
      <p:ext uri="{BB962C8B-B14F-4D97-AF65-F5344CB8AC3E}">
        <p14:creationId xmlns:p14="http://schemas.microsoft.com/office/powerpoint/2010/main" val="31283757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p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3" name="Google Shape;243;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2415830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g2d1857e41bc_0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0" name="Google Shape;250;g2d1857e41bc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913850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g2d1858ca9c1_0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 name="Google Shape;255;g2d1858ca9c1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582652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g2d1858ca9c1_0_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0" name="Google Shape;260;g2d1858ca9c1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415236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g4c62e14010_0_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 name="Google Shape;265;g4c62e14010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709529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g2d1858ca9c1_0_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 name="Google Shape;270;g2d1858ca9c1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637862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g2d1858ca9c1_0_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5" name="Google Shape;275;g2d1858ca9c1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668359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g2d1858ca9c1_0_3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0" name="Google Shape;280;g2d1858ca9c1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637011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g2d1858ca9c1_0_3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5" name="Google Shape;285;g2d1858ca9c1_0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535163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704C7FD-BE49-487C-86E4-7B1FE3F6D18A}" type="slidenum">
              <a:rPr lang="en-US" smtClean="0"/>
              <a:pPr/>
              <a:t>2</a:t>
            </a:fld>
            <a:endParaRPr lang="en-US" dirty="0"/>
          </a:p>
        </p:txBody>
      </p:sp>
    </p:spTree>
    <p:extLst>
      <p:ext uri="{BB962C8B-B14F-4D97-AF65-F5344CB8AC3E}">
        <p14:creationId xmlns:p14="http://schemas.microsoft.com/office/powerpoint/2010/main" val="5764798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g2d1858ca9c1_0_4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0" name="Google Shape;290;g2d1858ca9c1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685753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g2d1858ca9c1_0_4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5" name="Google Shape;295;g2d1858ca9c1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74623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1715d65b5ed6742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1715d65b5ed6742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195821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g2d29b4989ba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6" name="Google Shape;306;g2d29b4989b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274223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g2d1858ca9c1_0_5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4" name="Google Shape;314;g2d1858ca9c1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380099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g2d1858ca9c1_0_5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9" name="Google Shape;319;g2d1858ca9c1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5238723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g1715d65b5ed67420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4" name="Google Shape;324;g1715d65b5ed6742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434882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g2d1858ca9c1_0_5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0" name="Google Shape;330;g2d1858ca9c1_0_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6481583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g2d1858ca9c1_0_6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 name="Google Shape;335;g2d1858ca9c1_0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4174377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g2d1858ca9c1_0_6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0" name="Google Shape;340;g2d1858ca9c1_0_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197905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704C7FD-BE49-487C-86E4-7B1FE3F6D18A}" type="slidenum">
              <a:rPr lang="en-US" smtClean="0"/>
              <a:pPr/>
              <a:t>3</a:t>
            </a:fld>
            <a:endParaRPr lang="en-US" dirty="0"/>
          </a:p>
        </p:txBody>
      </p:sp>
    </p:spTree>
    <p:extLst>
      <p:ext uri="{BB962C8B-B14F-4D97-AF65-F5344CB8AC3E}">
        <p14:creationId xmlns:p14="http://schemas.microsoft.com/office/powerpoint/2010/main" val="218858997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g2d1858ca9c1_0_7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5" name="Google Shape;345;g2d1858ca9c1_0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0184478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g2d1858ca9c1_0_7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0" name="Google Shape;350;g2d1858ca9c1_0_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3079406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g1715d65b5ed67420_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5" name="Google Shape;355;g1715d65b5ed6742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2120586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g2d1858ca9c1_0_7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1" name="Google Shape;361;g2d1858ca9c1_0_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3386166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g1715d65b5ed67420_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6" name="Google Shape;366;g1715d65b5ed6742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272145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g2d29b4989ba_0_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2" name="Google Shape;372;g2d29b4989ba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3763175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g2d1858ca9c1_0_8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7" name="Google Shape;377;g2d1858ca9c1_0_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6410265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g2d1858ca9c1_0_8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2" name="Google Shape;382;g2d1858ca9c1_0_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7588803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g2d1858ca9c1_0_9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7" name="Google Shape;387;g2d1858ca9c1_0_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3728982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g2d1858ca9c1_0_9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2" name="Google Shape;392;g2d1858ca9c1_0_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891636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704C7FD-BE49-487C-86E4-7B1FE3F6D18A}" type="slidenum">
              <a:rPr lang="en-US" smtClean="0"/>
              <a:pPr/>
              <a:t>4</a:t>
            </a:fld>
            <a:endParaRPr lang="en-US" dirty="0"/>
          </a:p>
        </p:txBody>
      </p:sp>
    </p:spTree>
    <p:extLst>
      <p:ext uri="{BB962C8B-B14F-4D97-AF65-F5344CB8AC3E}">
        <p14:creationId xmlns:p14="http://schemas.microsoft.com/office/powerpoint/2010/main" val="263464810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g2d1858ca9c1_0_9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7" name="Google Shape;397;g2d1858ca9c1_0_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9198735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g2d1858ca9c1_0_10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2" name="Google Shape;402;g2d1858ca9c1_0_1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4777501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g2d1858ca9c1_0_10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7" name="Google Shape;407;g2d1858ca9c1_0_1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3176891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Google Shape;411;g2d1858ca9c1_0_1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2" name="Google Shape;412;g2d1858ca9c1_0_1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9177848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g2d1858ca9c1_0_1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7" name="Google Shape;417;g2d1858ca9c1_0_1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5798088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Google Shape;421;g2d1858ca9c1_0_1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2" name="Google Shape;422;g2d1858ca9c1_0_1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6616905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g2d1858ca9c1_0_1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7" name="Google Shape;427;g2d1858ca9c1_0_1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4349878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Google Shape;431;g2d1858ca9c1_0_1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2" name="Google Shape;432;g2d1858ca9c1_0_1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7210472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Google Shape;436;g2d1858ca9c1_0_1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7" name="Google Shape;437;g2d1858ca9c1_0_1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9191033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Google Shape;441;g1715d65b5ed6742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2" name="Google Shape;442;g1715d65b5ed6742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064941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704C7FD-BE49-487C-86E4-7B1FE3F6D18A}" type="slidenum">
              <a:rPr lang="en-US" smtClean="0"/>
              <a:pPr/>
              <a:t>5</a:t>
            </a:fld>
            <a:endParaRPr lang="en-US" dirty="0"/>
          </a:p>
        </p:txBody>
      </p:sp>
    </p:spTree>
    <p:extLst>
      <p:ext uri="{BB962C8B-B14F-4D97-AF65-F5344CB8AC3E}">
        <p14:creationId xmlns:p14="http://schemas.microsoft.com/office/powerpoint/2010/main" val="398658700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Google Shape;447;g2d1858ca9c1_0_13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8" name="Google Shape;448;g2d1858ca9c1_0_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917238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2d1858ca9c1_0_13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2d1858ca9c1_0_1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7916998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g2d1858ca9c1_0_14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8" name="Google Shape;458;g2d1858ca9c1_0_1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6291614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Google Shape;462;g2d29b4989ba_0_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3" name="Google Shape;463;g2d29b4989ba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0266923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Google Shape;468;g2d1858ca9c1_0_14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9" name="Google Shape;469;g2d1858ca9c1_0_1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69293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704C7FD-BE49-487C-86E4-7B1FE3F6D18A}" type="slidenum">
              <a:rPr lang="en-US" smtClean="0"/>
              <a:pPr/>
              <a:t>13</a:t>
            </a:fld>
            <a:endParaRPr lang="en-US" dirty="0"/>
          </a:p>
        </p:txBody>
      </p:sp>
    </p:spTree>
    <p:extLst>
      <p:ext uri="{BB962C8B-B14F-4D97-AF65-F5344CB8AC3E}">
        <p14:creationId xmlns:p14="http://schemas.microsoft.com/office/powerpoint/2010/main" val="8882416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704C7FD-BE49-487C-86E4-7B1FE3F6D18A}" type="slidenum">
              <a:rPr lang="en-US" smtClean="0"/>
              <a:pPr/>
              <a:t>25</a:t>
            </a:fld>
            <a:endParaRPr lang="en-US" dirty="0"/>
          </a:p>
        </p:txBody>
      </p:sp>
    </p:spTree>
    <p:extLst>
      <p:ext uri="{BB962C8B-B14F-4D97-AF65-F5344CB8AC3E}">
        <p14:creationId xmlns:p14="http://schemas.microsoft.com/office/powerpoint/2010/main" val="32356661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704C7FD-BE49-487C-86E4-7B1FE3F6D18A}" type="slidenum">
              <a:rPr lang="en-US" smtClean="0"/>
              <a:pPr/>
              <a:t>28</a:t>
            </a:fld>
            <a:endParaRPr lang="en-US" dirty="0"/>
          </a:p>
        </p:txBody>
      </p:sp>
    </p:spTree>
    <p:extLst>
      <p:ext uri="{BB962C8B-B14F-4D97-AF65-F5344CB8AC3E}">
        <p14:creationId xmlns:p14="http://schemas.microsoft.com/office/powerpoint/2010/main" val="29188478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704C7FD-BE49-487C-86E4-7B1FE3F6D18A}" type="slidenum">
              <a:rPr lang="en-US" smtClean="0"/>
              <a:pPr/>
              <a:t>29</a:t>
            </a:fld>
            <a:endParaRPr lang="en-US" dirty="0"/>
          </a:p>
        </p:txBody>
      </p:sp>
    </p:spTree>
    <p:extLst>
      <p:ext uri="{BB962C8B-B14F-4D97-AF65-F5344CB8AC3E}">
        <p14:creationId xmlns:p14="http://schemas.microsoft.com/office/powerpoint/2010/main" val="163330396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2" name="Freeform 11"/>
          <p:cNvSpPr/>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26" name="Freeform 25"/>
          <p:cNvSpPr/>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2" name="Title 1"/>
          <p:cNvSpPr>
            <a:spLocks noGrp="1"/>
          </p:cNvSpPr>
          <p:nvPr>
            <p:ph type="ctrTitle"/>
          </p:nvPr>
        </p:nvSpPr>
        <p:spPr>
          <a:xfrm rot="21420000">
            <a:off x="891201" y="662656"/>
            <a:ext cx="9755187" cy="2766528"/>
          </a:xfrm>
        </p:spPr>
        <p:txBody>
          <a:bodyPr anchor="b">
            <a:normAutofit/>
          </a:bodyPr>
          <a:lstStyle>
            <a:lvl1pPr algn="r">
              <a:defRPr sz="8000"/>
            </a:lvl1pPr>
          </a:lstStyle>
          <a:p>
            <a:r>
              <a:rPr lang="en-US"/>
              <a:t>Click to edit Master title style</a:t>
            </a:r>
            <a:endParaRPr lang="en-US" dirty="0"/>
          </a:p>
        </p:txBody>
      </p:sp>
      <p:sp>
        <p:nvSpPr>
          <p:cNvPr id="3" name="Subtitle 2"/>
          <p:cNvSpPr>
            <a:spLocks noGrp="1"/>
          </p:cNvSpPr>
          <p:nvPr>
            <p:ph type="subTitle" idx="1"/>
          </p:nvPr>
        </p:nvSpPr>
        <p:spPr>
          <a:xfrm rot="21420000">
            <a:off x="983062" y="3505209"/>
            <a:ext cx="9755187" cy="550333"/>
          </a:xfrm>
        </p:spPr>
        <p:txBody>
          <a:bodyPr anchor="t">
            <a:noAutofit/>
          </a:bodyPr>
          <a:lstStyle>
            <a:lvl1pPr marL="0" indent="0" algn="r">
              <a:buNone/>
              <a:defRPr sz="28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rot="21420000">
            <a:off x="4948541" y="4578463"/>
            <a:ext cx="6143653" cy="1163112"/>
          </a:xfrm>
        </p:spPr>
        <p:txBody>
          <a:bodyPr/>
          <a:lstStyle>
            <a:lvl1pPr algn="ctr">
              <a:defRPr sz="5400">
                <a:solidFill>
                  <a:schemeClr val="accent1">
                    <a:lumMod val="50000"/>
                  </a:schemeClr>
                </a:solidFill>
              </a:defRPr>
            </a:lvl1pPr>
          </a:lstStyle>
          <a:p>
            <a:fld id="{0ABCE10D-416D-44D6-BE9E-796DCC745F47}" type="datetimeFigureOut">
              <a:rPr lang="en-US" smtClean="0"/>
              <a:pPr/>
              <a:t>5/9/2024</a:t>
            </a:fld>
            <a:endParaRPr lang="en-US" dirty="0"/>
          </a:p>
        </p:txBody>
      </p:sp>
      <p:sp>
        <p:nvSpPr>
          <p:cNvPr id="5" name="Footer Placeholder 4"/>
          <p:cNvSpPr>
            <a:spLocks noGrp="1"/>
          </p:cNvSpPr>
          <p:nvPr>
            <p:ph type="ftr" sz="quarter" idx="11"/>
          </p:nvPr>
        </p:nvSpPr>
        <p:spPr>
          <a:xfrm rot="21420000">
            <a:off x="-5560" y="4883024"/>
            <a:ext cx="4047239" cy="1195538"/>
          </a:xfrm>
        </p:spPr>
        <p:txBody>
          <a:bodyPr vert="horz" lIns="91440" tIns="45720" rIns="91440" bIns="45720" rtlCol="0" anchor="ctr"/>
          <a:lstStyle>
            <a:lvl1pPr algn="r">
              <a:defRPr lang="en-US" sz="5400" dirty="0"/>
            </a:lvl1pPr>
          </a:lstStyle>
          <a:p>
            <a:endParaRPr lang="en-US" dirty="0"/>
          </a:p>
        </p:txBody>
      </p:sp>
      <p:sp>
        <p:nvSpPr>
          <p:cNvPr id="6" name="Slide Number Placeholder 5"/>
          <p:cNvSpPr>
            <a:spLocks noGrp="1"/>
          </p:cNvSpPr>
          <p:nvPr>
            <p:ph type="sldNum" sz="quarter" idx="12"/>
          </p:nvPr>
        </p:nvSpPr>
        <p:spPr>
          <a:xfrm rot="21420000">
            <a:off x="9851758" y="3832648"/>
            <a:ext cx="907186" cy="498470"/>
          </a:xfrm>
        </p:spPr>
        <p:txBody>
          <a:bodyPr/>
          <a:lstStyle>
            <a:lvl1pPr>
              <a:defRPr sz="2400">
                <a:solidFill>
                  <a:schemeClr val="tx1">
                    <a:lumMod val="75000"/>
                    <a:lumOff val="25000"/>
                  </a:schemeClr>
                </a:solidFill>
              </a:defRPr>
            </a:lvl1pPr>
          </a:lstStyle>
          <a:p>
            <a:fld id="{2D72C47A-86E8-4612-8FB3-91E5FF49562E}" type="slidenum">
              <a:rPr lang="en-US" smtClean="0"/>
              <a:pPr/>
              <a:t>‹#›</a:t>
            </a:fld>
            <a:endParaRPr lang="en-US" dirty="0"/>
          </a:p>
        </p:txBody>
      </p:sp>
      <p:sp>
        <p:nvSpPr>
          <p:cNvPr id="25" name="5-Point Star 24"/>
          <p:cNvSpPr/>
          <p:nvPr/>
        </p:nvSpPr>
        <p:spPr>
          <a:xfrm rot="21420000">
            <a:off x="4221385" y="5111356"/>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290231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4106333"/>
            <a:ext cx="10394708" cy="588846"/>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5801" y="685799"/>
            <a:ext cx="10392513" cy="319490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780" y="4702923"/>
            <a:ext cx="10394728" cy="682472"/>
          </a:xfrm>
        </p:spPr>
        <p:txBody>
          <a:bodyPr anchor="t"/>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ABCE10D-416D-44D6-BE9E-796DCC745F47}" type="datetimeFigureOut">
              <a:rPr lang="en-US" smtClean="0"/>
              <a:pPr/>
              <a:t>5/9/2024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D72C47A-86E8-4612-8FB3-91E5FF49562E}" type="slidenum">
              <a:rPr lang="en-US" smtClean="0"/>
              <a:pPr/>
              <a:t>‹#›</a:t>
            </a:fld>
            <a:endParaRPr lang="en-US" dirty="0"/>
          </a:p>
        </p:txBody>
      </p:sp>
    </p:spTree>
    <p:extLst>
      <p:ext uri="{BB962C8B-B14F-4D97-AF65-F5344CB8AC3E}">
        <p14:creationId xmlns:p14="http://schemas.microsoft.com/office/powerpoint/2010/main" val="21895303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6902" cy="3194903"/>
          </a:xfrm>
        </p:spPr>
        <p:txBody>
          <a:bodyPr anchor="ctr">
            <a:normAutofit/>
          </a:bodyPr>
          <a:lstStyle>
            <a:lvl1pPr algn="ctr">
              <a:defRPr sz="4800"/>
            </a:lvl1pPr>
          </a:lstStyle>
          <a:p>
            <a:r>
              <a:rPr lang="en-US"/>
              <a:t>Click to edit Master title style</a:t>
            </a:r>
            <a:endParaRPr lang="en-US" dirty="0"/>
          </a:p>
        </p:txBody>
      </p:sp>
      <p:sp>
        <p:nvSpPr>
          <p:cNvPr id="4" name="Text Placeholder 3"/>
          <p:cNvSpPr>
            <a:spLocks noGrp="1"/>
          </p:cNvSpPr>
          <p:nvPr>
            <p:ph type="body" sz="half" idx="2"/>
          </p:nvPr>
        </p:nvSpPr>
        <p:spPr>
          <a:xfrm>
            <a:off x="685779" y="4106333"/>
            <a:ext cx="10394729" cy="1273606"/>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ABCE10D-416D-44D6-BE9E-796DCC745F47}" type="datetimeFigureOut">
              <a:rPr lang="en-US" smtClean="0"/>
              <a:pPr/>
              <a:t>5/9/2024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D72C47A-86E8-4612-8FB3-91E5FF49562E}" type="slidenum">
              <a:rPr lang="en-US" smtClean="0"/>
              <a:pPr/>
              <a:t>‹#›</a:t>
            </a:fld>
            <a:endParaRPr lang="en-US" dirty="0"/>
          </a:p>
        </p:txBody>
      </p:sp>
    </p:spTree>
    <p:extLst>
      <p:ext uri="{BB962C8B-B14F-4D97-AF65-F5344CB8AC3E}">
        <p14:creationId xmlns:p14="http://schemas.microsoft.com/office/powerpoint/2010/main" val="32631294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21732" y="685800"/>
            <a:ext cx="9525020" cy="2916704"/>
          </a:xfrm>
        </p:spPr>
        <p:txBody>
          <a:bodyPr anchor="ctr">
            <a:normAutofit/>
          </a:bodyPr>
          <a:lstStyle>
            <a:lvl1pPr algn="ctr">
              <a:defRPr sz="4800"/>
            </a:lvl1pPr>
          </a:lstStyle>
          <a:p>
            <a:r>
              <a:rPr lang="en-US"/>
              <a:t>Click to edit Master title style</a:t>
            </a:r>
            <a:endParaRPr lang="en-US" dirty="0"/>
          </a:p>
        </p:txBody>
      </p:sp>
      <p:sp>
        <p:nvSpPr>
          <p:cNvPr id="12" name="Text Placeholder 3"/>
          <p:cNvSpPr>
            <a:spLocks noGrp="1"/>
          </p:cNvSpPr>
          <p:nvPr>
            <p:ph type="body" sz="half" idx="13"/>
          </p:nvPr>
        </p:nvSpPr>
        <p:spPr>
          <a:xfrm>
            <a:off x="1550264" y="3610032"/>
            <a:ext cx="8667956" cy="377768"/>
          </a:xfrm>
        </p:spPr>
        <p:txBody>
          <a:bodyPr anchor="t">
            <a:normAutofit/>
          </a:bodyPr>
          <a:lstStyle>
            <a:lvl1pPr marL="0" indent="0" algn="r">
              <a:buNone/>
              <a:defRPr sz="1400">
                <a:solidFill>
                  <a:schemeClr val="tx1">
                    <a:lumMod val="50000"/>
                    <a:lumOff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685801" y="4106334"/>
            <a:ext cx="10396882" cy="1268252"/>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ABCE10D-416D-44D6-BE9E-796DCC745F47}" type="datetimeFigureOut">
              <a:rPr lang="en-US" smtClean="0"/>
              <a:pPr/>
              <a:t>5/9/2024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D72C47A-86E8-4612-8FB3-91E5FF49562E}" type="slidenum">
              <a:rPr lang="en-US" smtClean="0"/>
              <a:pPr/>
              <a:t>‹#›</a:t>
            </a:fld>
            <a:endParaRPr lang="en-US" dirty="0"/>
          </a:p>
        </p:txBody>
      </p:sp>
      <p:sp>
        <p:nvSpPr>
          <p:cNvPr id="13" name="TextBox 12"/>
          <p:cNvSpPr txBox="1"/>
          <p:nvPr/>
        </p:nvSpPr>
        <p:spPr>
          <a:xfrm>
            <a:off x="685801" y="89262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473083" y="292282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0646347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5800" y="1723854"/>
            <a:ext cx="10394707" cy="2511835"/>
          </a:xfrm>
        </p:spPr>
        <p:txBody>
          <a:bodyPr anchor="b">
            <a:normAutofit/>
          </a:bodyPr>
          <a:lstStyle>
            <a:lvl1pPr algn="l">
              <a:defRPr sz="4800"/>
            </a:lvl1pPr>
          </a:lstStyle>
          <a:p>
            <a:r>
              <a:rPr lang="en-US"/>
              <a:t>Click to edit Master title style</a:t>
            </a:r>
            <a:endParaRPr lang="en-US" dirty="0"/>
          </a:p>
        </p:txBody>
      </p:sp>
      <p:sp>
        <p:nvSpPr>
          <p:cNvPr id="4" name="Text Placeholder 3"/>
          <p:cNvSpPr>
            <a:spLocks noGrp="1"/>
          </p:cNvSpPr>
          <p:nvPr>
            <p:ph type="body" sz="half" idx="2"/>
          </p:nvPr>
        </p:nvSpPr>
        <p:spPr>
          <a:xfrm>
            <a:off x="685800" y="4247468"/>
            <a:ext cx="10394707" cy="1140644"/>
          </a:xfrm>
        </p:spPr>
        <p:txBody>
          <a:bodyPr anchor="t">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ABCE10D-416D-44D6-BE9E-796DCC745F47}" type="datetimeFigureOut">
              <a:rPr lang="en-US" smtClean="0"/>
              <a:pPr/>
              <a:t>5/9/2024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D72C47A-86E8-4612-8FB3-91E5FF49562E}" type="slidenum">
              <a:rPr lang="en-US" smtClean="0"/>
              <a:pPr/>
              <a:t>‹#›</a:t>
            </a:fld>
            <a:endParaRPr lang="en-US" dirty="0"/>
          </a:p>
        </p:txBody>
      </p:sp>
    </p:spTree>
    <p:extLst>
      <p:ext uri="{BB962C8B-B14F-4D97-AF65-F5344CB8AC3E}">
        <p14:creationId xmlns:p14="http://schemas.microsoft.com/office/powerpoint/2010/main" val="1982758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685802" y="685800"/>
            <a:ext cx="10394706" cy="1151965"/>
          </a:xfrm>
        </p:spPr>
        <p:txBody>
          <a:bodyPr/>
          <a:lstStyle>
            <a:lvl1pPr algn="ctr">
              <a:defRPr/>
            </a:lvl1pPr>
          </a:lstStyle>
          <a:p>
            <a:r>
              <a:rPr lang="en-US"/>
              <a:t>Click to edit Master title style</a:t>
            </a:r>
            <a:endParaRPr lang="en-US" dirty="0"/>
          </a:p>
        </p:txBody>
      </p:sp>
      <p:sp>
        <p:nvSpPr>
          <p:cNvPr id="7" name="Text Placeholder 2"/>
          <p:cNvSpPr>
            <a:spLocks noGrp="1"/>
          </p:cNvSpPr>
          <p:nvPr>
            <p:ph type="body" idx="1"/>
          </p:nvPr>
        </p:nvSpPr>
        <p:spPr>
          <a:xfrm>
            <a:off x="685802"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5802"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234622"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234621"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770380"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770380"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0ABCE10D-416D-44D6-BE9E-796DCC745F47}" type="datetimeFigureOut">
              <a:rPr lang="en-US" smtClean="0"/>
              <a:pPr/>
              <a:t>5/9/2024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D72C47A-86E8-4612-8FB3-91E5FF49562E}" type="slidenum">
              <a:rPr lang="en-US" smtClean="0"/>
              <a:pPr/>
              <a:t>‹#›</a:t>
            </a:fld>
            <a:endParaRPr lang="en-US" dirty="0"/>
          </a:p>
        </p:txBody>
      </p:sp>
    </p:spTree>
    <p:extLst>
      <p:ext uri="{BB962C8B-B14F-4D97-AF65-F5344CB8AC3E}">
        <p14:creationId xmlns:p14="http://schemas.microsoft.com/office/powerpoint/2010/main" val="2749018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685801" y="685800"/>
            <a:ext cx="10396882" cy="1151965"/>
          </a:xfrm>
        </p:spPr>
        <p:txBody>
          <a:bodyPr/>
          <a:lstStyle>
            <a:lvl1pPr algn="ctr">
              <a:defRPr/>
            </a:lvl1pPr>
          </a:lstStyle>
          <a:p>
            <a:r>
              <a:rPr lang="en-US"/>
              <a:t>Click to edit Master title style</a:t>
            </a:r>
            <a:endParaRPr lang="en-US" dirty="0"/>
          </a:p>
        </p:txBody>
      </p:sp>
      <p:sp>
        <p:nvSpPr>
          <p:cNvPr id="19" name="Text Placeholder 2"/>
          <p:cNvSpPr>
            <a:spLocks noGrp="1"/>
          </p:cNvSpPr>
          <p:nvPr>
            <p:ph type="body" idx="1"/>
          </p:nvPr>
        </p:nvSpPr>
        <p:spPr>
          <a:xfrm>
            <a:off x="69184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685780" y="2063395"/>
            <a:ext cx="3310128" cy="1536725"/>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91840" y="4389287"/>
            <a:ext cx="3310128" cy="98529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23741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235999" y="2063395"/>
            <a:ext cx="3310128" cy="1535237"/>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235999" y="4389286"/>
            <a:ext cx="3310128" cy="98530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768944"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768819" y="2063394"/>
            <a:ext cx="3310128" cy="1537196"/>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768819" y="4389284"/>
            <a:ext cx="3310128" cy="985302"/>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0ABCE10D-416D-44D6-BE9E-796DCC745F47}" type="datetimeFigureOut">
              <a:rPr lang="en-US" smtClean="0"/>
              <a:pPr/>
              <a:t>5/9/2024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D72C47A-86E8-4612-8FB3-91E5FF49562E}" type="slidenum">
              <a:rPr lang="en-US" smtClean="0"/>
              <a:pPr/>
              <a:t>‹#›</a:t>
            </a:fld>
            <a:endParaRPr lang="en-US" dirty="0"/>
          </a:p>
        </p:txBody>
      </p:sp>
    </p:spTree>
    <p:extLst>
      <p:ext uri="{BB962C8B-B14F-4D97-AF65-F5344CB8AC3E}">
        <p14:creationId xmlns:p14="http://schemas.microsoft.com/office/powerpoint/2010/main" val="778824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r">
              <a:defRPr/>
            </a:lvl1pPr>
          </a:lstStyle>
          <a:p>
            <a:r>
              <a:rPr lang="en-US"/>
              <a:t>Click to edit Master title style</a:t>
            </a:r>
            <a:endParaRPr lang="en-US" dirty="0"/>
          </a:p>
        </p:txBody>
      </p:sp>
      <p:sp>
        <p:nvSpPr>
          <p:cNvPr id="11" name="Vertical Text Placeholder 2"/>
          <p:cNvSpPr>
            <a:spLocks noGrp="1"/>
          </p:cNvSpPr>
          <p:nvPr>
            <p:ph type="body" orient="vert" sz="quarter" idx="13"/>
          </p:nvPr>
        </p:nvSpPr>
        <p:spPr>
          <a:xfrm>
            <a:off x="685800" y="2063396"/>
            <a:ext cx="10394707" cy="331119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ABCE10D-416D-44D6-BE9E-796DCC745F47}" type="datetimeFigureOut">
              <a:rPr lang="en-US" smtClean="0"/>
              <a:pPr/>
              <a:t>5/9/2024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D72C47A-86E8-4612-8FB3-91E5FF49562E}" type="slidenum">
              <a:rPr lang="en-US" smtClean="0"/>
              <a:pPr/>
              <a:t>‹#›</a:t>
            </a:fld>
            <a:endParaRPr lang="en-US" dirty="0"/>
          </a:p>
        </p:txBody>
      </p:sp>
    </p:spTree>
    <p:extLst>
      <p:ext uri="{BB962C8B-B14F-4D97-AF65-F5344CB8AC3E}">
        <p14:creationId xmlns:p14="http://schemas.microsoft.com/office/powerpoint/2010/main" val="34247114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5862" y="685800"/>
            <a:ext cx="2264646" cy="4688785"/>
          </a:xfrm>
        </p:spPr>
        <p:txBody>
          <a:bodyPr vert="eaVert"/>
          <a:lstStyle>
            <a:lvl1pPr algn="l">
              <a:defRPr/>
            </a:lvl1pPr>
          </a:lstStyle>
          <a:p>
            <a:r>
              <a:rPr lang="en-US"/>
              <a:t>Click to edit Master title style</a:t>
            </a:r>
            <a:endParaRPr lang="en-US" dirty="0"/>
          </a:p>
        </p:txBody>
      </p:sp>
      <p:sp>
        <p:nvSpPr>
          <p:cNvPr id="8" name="Vertical Text Placeholder 2"/>
          <p:cNvSpPr>
            <a:spLocks noGrp="1"/>
          </p:cNvSpPr>
          <p:nvPr>
            <p:ph type="body" orient="vert" sz="quarter" idx="13"/>
          </p:nvPr>
        </p:nvSpPr>
        <p:spPr>
          <a:xfrm>
            <a:off x="685800" y="685800"/>
            <a:ext cx="7904431" cy="4688785"/>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ABCE10D-416D-44D6-BE9E-796DCC745F47}" type="datetimeFigureOut">
              <a:rPr lang="en-US" smtClean="0"/>
              <a:pPr/>
              <a:t>5/9/2024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D72C47A-86E8-4612-8FB3-91E5FF49562E}" type="slidenum">
              <a:rPr lang="en-US" smtClean="0"/>
              <a:pPr/>
              <a:t>‹#›</a:t>
            </a:fld>
            <a:endParaRPr lang="en-US" dirty="0"/>
          </a:p>
        </p:txBody>
      </p:sp>
    </p:spTree>
    <p:extLst>
      <p:ext uri="{BB962C8B-B14F-4D97-AF65-F5344CB8AC3E}">
        <p14:creationId xmlns:p14="http://schemas.microsoft.com/office/powerpoint/2010/main" val="36907638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subtitle with text and corners">
  <p:cSld name="Title and subtitle with text and corners">
    <p:spTree>
      <p:nvGrpSpPr>
        <p:cNvPr id="1" name="Shape 14"/>
        <p:cNvGrpSpPr/>
        <p:nvPr/>
      </p:nvGrpSpPr>
      <p:grpSpPr>
        <a:xfrm>
          <a:off x="0" y="0"/>
          <a:ext cx="0" cy="0"/>
          <a:chOff x="0" y="0"/>
          <a:chExt cx="0" cy="0"/>
        </a:xfrm>
      </p:grpSpPr>
      <p:sp>
        <p:nvSpPr>
          <p:cNvPr id="15" name="Google Shape;15;p3"/>
          <p:cNvSpPr/>
          <p:nvPr/>
        </p:nvSpPr>
        <p:spPr>
          <a:xfrm>
            <a:off x="4475967" y="4977001"/>
            <a:ext cx="7841300" cy="2037567"/>
          </a:xfrm>
          <a:custGeom>
            <a:avLst/>
            <a:gdLst/>
            <a:ahLst/>
            <a:cxnLst/>
            <a:rect l="l" t="t" r="r" b="b"/>
            <a:pathLst>
              <a:path w="235239" h="61127" extrusionOk="0">
                <a:moveTo>
                  <a:pt x="234988" y="0"/>
                </a:moveTo>
                <a:lnTo>
                  <a:pt x="0" y="57620"/>
                </a:lnTo>
                <a:lnTo>
                  <a:pt x="235239" y="61127"/>
                </a:lnTo>
                <a:close/>
              </a:path>
            </a:pathLst>
          </a:custGeom>
          <a:solidFill>
            <a:srgbClr val="3D85C6"/>
          </a:solidFill>
          <a:ln>
            <a:noFill/>
          </a:ln>
        </p:spPr>
      </p:sp>
      <p:sp>
        <p:nvSpPr>
          <p:cNvPr id="16" name="Google Shape;16;p3"/>
          <p:cNvSpPr/>
          <p:nvPr/>
        </p:nvSpPr>
        <p:spPr>
          <a:xfrm>
            <a:off x="-100199" y="-158666"/>
            <a:ext cx="1979100" cy="4058433"/>
          </a:xfrm>
          <a:custGeom>
            <a:avLst/>
            <a:gdLst/>
            <a:ahLst/>
            <a:cxnLst/>
            <a:rect l="l" t="t" r="r" b="b"/>
            <a:pathLst>
              <a:path w="59373" h="121753" extrusionOk="0">
                <a:moveTo>
                  <a:pt x="59373" y="2004"/>
                </a:moveTo>
                <a:lnTo>
                  <a:pt x="0" y="0"/>
                </a:lnTo>
                <a:lnTo>
                  <a:pt x="751" y="121753"/>
                </a:lnTo>
                <a:close/>
              </a:path>
            </a:pathLst>
          </a:custGeom>
          <a:solidFill>
            <a:srgbClr val="3D85C6"/>
          </a:solidFill>
          <a:ln>
            <a:noFill/>
          </a:ln>
        </p:spPr>
      </p:sp>
      <p:sp>
        <p:nvSpPr>
          <p:cNvPr id="17" name="Google Shape;17;p3"/>
          <p:cNvSpPr/>
          <p:nvPr/>
        </p:nvSpPr>
        <p:spPr>
          <a:xfrm>
            <a:off x="-83500" y="-50133"/>
            <a:ext cx="2079333" cy="3231733"/>
          </a:xfrm>
          <a:custGeom>
            <a:avLst/>
            <a:gdLst/>
            <a:ahLst/>
            <a:cxnLst/>
            <a:rect l="l" t="t" r="r" b="b"/>
            <a:pathLst>
              <a:path w="62380" h="96952" extrusionOk="0">
                <a:moveTo>
                  <a:pt x="501" y="96952"/>
                </a:moveTo>
                <a:lnTo>
                  <a:pt x="0" y="0"/>
                </a:lnTo>
                <a:lnTo>
                  <a:pt x="62380" y="501"/>
                </a:lnTo>
                <a:close/>
              </a:path>
            </a:pathLst>
          </a:custGeom>
          <a:solidFill>
            <a:srgbClr val="073763"/>
          </a:solidFill>
          <a:ln>
            <a:noFill/>
          </a:ln>
        </p:spPr>
      </p:sp>
      <p:sp>
        <p:nvSpPr>
          <p:cNvPr id="18" name="Google Shape;18;p3"/>
          <p:cNvSpPr/>
          <p:nvPr/>
        </p:nvSpPr>
        <p:spPr>
          <a:xfrm>
            <a:off x="6221267" y="4375767"/>
            <a:ext cx="6037533" cy="2572000"/>
          </a:xfrm>
          <a:custGeom>
            <a:avLst/>
            <a:gdLst/>
            <a:ahLst/>
            <a:cxnLst/>
            <a:rect l="l" t="t" r="r" b="b"/>
            <a:pathLst>
              <a:path w="181126" h="77160" extrusionOk="0">
                <a:moveTo>
                  <a:pt x="0" y="76910"/>
                </a:moveTo>
                <a:lnTo>
                  <a:pt x="180625" y="0"/>
                </a:lnTo>
                <a:lnTo>
                  <a:pt x="181126" y="77160"/>
                </a:lnTo>
                <a:close/>
              </a:path>
            </a:pathLst>
          </a:custGeom>
          <a:solidFill>
            <a:srgbClr val="073763"/>
          </a:solidFill>
          <a:ln>
            <a:noFill/>
          </a:ln>
        </p:spPr>
      </p:sp>
      <p:sp>
        <p:nvSpPr>
          <p:cNvPr id="19" name="Google Shape;19;p3"/>
          <p:cNvSpPr txBox="1">
            <a:spLocks noGrp="1"/>
          </p:cNvSpPr>
          <p:nvPr>
            <p:ph type="ctrTitle"/>
          </p:nvPr>
        </p:nvSpPr>
        <p:spPr>
          <a:xfrm>
            <a:off x="5482292" y="-778524"/>
            <a:ext cx="11360800" cy="2736800"/>
          </a:xfrm>
          <a:prstGeom prst="rect">
            <a:avLst/>
          </a:prstGeom>
          <a:noFill/>
          <a:ln>
            <a:noFill/>
          </a:ln>
        </p:spPr>
        <p:txBody>
          <a:bodyPr spcFirstLastPara="1" wrap="square" lIns="91425" tIns="91425" rIns="91425" bIns="91425" anchor="b" anchorCtr="0">
            <a:noAutofit/>
          </a:bodyPr>
          <a:lstStyle>
            <a:lvl1pPr lvl="0" rtl="0">
              <a:lnSpc>
                <a:spcPct val="100000"/>
              </a:lnSpc>
              <a:spcBef>
                <a:spcPts val="0"/>
              </a:spcBef>
              <a:spcAft>
                <a:spcPts val="0"/>
              </a:spcAft>
              <a:buSzPts val="4800"/>
              <a:buNone/>
              <a:defRPr sz="6400"/>
            </a:lvl1pPr>
            <a:lvl2pPr lvl="1" rtl="0">
              <a:lnSpc>
                <a:spcPct val="100000"/>
              </a:lnSpc>
              <a:spcBef>
                <a:spcPts val="0"/>
              </a:spcBef>
              <a:spcAft>
                <a:spcPts val="0"/>
              </a:spcAft>
              <a:buSzPts val="4800"/>
              <a:buNone/>
              <a:defRPr sz="6400"/>
            </a:lvl2pPr>
            <a:lvl3pPr lvl="2" rtl="0">
              <a:lnSpc>
                <a:spcPct val="100000"/>
              </a:lnSpc>
              <a:spcBef>
                <a:spcPts val="0"/>
              </a:spcBef>
              <a:spcAft>
                <a:spcPts val="0"/>
              </a:spcAft>
              <a:buSzPts val="4800"/>
              <a:buNone/>
              <a:defRPr sz="6400"/>
            </a:lvl3pPr>
            <a:lvl4pPr lvl="3" rtl="0">
              <a:lnSpc>
                <a:spcPct val="100000"/>
              </a:lnSpc>
              <a:spcBef>
                <a:spcPts val="0"/>
              </a:spcBef>
              <a:spcAft>
                <a:spcPts val="0"/>
              </a:spcAft>
              <a:buSzPts val="4800"/>
              <a:buNone/>
              <a:defRPr sz="6400"/>
            </a:lvl4pPr>
            <a:lvl5pPr lvl="4" rtl="0">
              <a:lnSpc>
                <a:spcPct val="100000"/>
              </a:lnSpc>
              <a:spcBef>
                <a:spcPts val="0"/>
              </a:spcBef>
              <a:spcAft>
                <a:spcPts val="0"/>
              </a:spcAft>
              <a:buSzPts val="4800"/>
              <a:buNone/>
              <a:defRPr sz="6400"/>
            </a:lvl5pPr>
            <a:lvl6pPr lvl="5" rtl="0">
              <a:lnSpc>
                <a:spcPct val="100000"/>
              </a:lnSpc>
              <a:spcBef>
                <a:spcPts val="0"/>
              </a:spcBef>
              <a:spcAft>
                <a:spcPts val="0"/>
              </a:spcAft>
              <a:buSzPts val="4800"/>
              <a:buNone/>
              <a:defRPr sz="6400"/>
            </a:lvl6pPr>
            <a:lvl7pPr lvl="6" rtl="0">
              <a:lnSpc>
                <a:spcPct val="100000"/>
              </a:lnSpc>
              <a:spcBef>
                <a:spcPts val="0"/>
              </a:spcBef>
              <a:spcAft>
                <a:spcPts val="0"/>
              </a:spcAft>
              <a:buSzPts val="4800"/>
              <a:buNone/>
              <a:defRPr sz="6400"/>
            </a:lvl7pPr>
            <a:lvl8pPr lvl="7" rtl="0">
              <a:lnSpc>
                <a:spcPct val="100000"/>
              </a:lnSpc>
              <a:spcBef>
                <a:spcPts val="0"/>
              </a:spcBef>
              <a:spcAft>
                <a:spcPts val="0"/>
              </a:spcAft>
              <a:buSzPts val="4800"/>
              <a:buNone/>
              <a:defRPr sz="6400"/>
            </a:lvl8pPr>
            <a:lvl9pPr lvl="8" rtl="0">
              <a:lnSpc>
                <a:spcPct val="100000"/>
              </a:lnSpc>
              <a:spcBef>
                <a:spcPts val="0"/>
              </a:spcBef>
              <a:spcAft>
                <a:spcPts val="0"/>
              </a:spcAft>
              <a:buSzPts val="4800"/>
              <a:buNone/>
              <a:defRPr sz="6400"/>
            </a:lvl9pPr>
          </a:lstStyle>
          <a:p>
            <a:endParaRPr/>
          </a:p>
        </p:txBody>
      </p:sp>
      <p:sp>
        <p:nvSpPr>
          <p:cNvPr id="20" name="Google Shape;20;p3"/>
          <p:cNvSpPr txBox="1">
            <a:spLocks noGrp="1"/>
          </p:cNvSpPr>
          <p:nvPr>
            <p:ph type="subTitle" idx="1"/>
          </p:nvPr>
        </p:nvSpPr>
        <p:spPr>
          <a:xfrm>
            <a:off x="5482300" y="1830312"/>
            <a:ext cx="5435600" cy="913200"/>
          </a:xfrm>
          <a:prstGeom prst="rect">
            <a:avLst/>
          </a:prstGeom>
        </p:spPr>
        <p:txBody>
          <a:bodyPr spcFirstLastPara="1" wrap="square" lIns="91425" tIns="91425" rIns="91425" bIns="91425" anchor="t" anchorCtr="0">
            <a:noAutofit/>
          </a:bodyPr>
          <a:lstStyle>
            <a:lvl1pPr lvl="0">
              <a:spcBef>
                <a:spcPts val="0"/>
              </a:spcBef>
              <a:spcAft>
                <a:spcPts val="0"/>
              </a:spcAft>
              <a:buNone/>
              <a:defRPr/>
            </a:lvl1pPr>
            <a:lvl2pPr lvl="1">
              <a:spcBef>
                <a:spcPts val="0"/>
              </a:spcBef>
              <a:spcAft>
                <a:spcPts val="0"/>
              </a:spcAft>
              <a:buNone/>
              <a:defRPr/>
            </a:lvl2pPr>
            <a:lvl3pPr lvl="2">
              <a:spcBef>
                <a:spcPts val="0"/>
              </a:spcBef>
              <a:spcAft>
                <a:spcPts val="0"/>
              </a:spcAft>
              <a:buNone/>
              <a:defRPr/>
            </a:lvl3pPr>
            <a:lvl4pPr lvl="3">
              <a:spcBef>
                <a:spcPts val="0"/>
              </a:spcBef>
              <a:spcAft>
                <a:spcPts val="0"/>
              </a:spcAft>
              <a:buNone/>
              <a:defRPr/>
            </a:lvl4pPr>
            <a:lvl5pPr lvl="4">
              <a:spcBef>
                <a:spcPts val="0"/>
              </a:spcBef>
              <a:spcAft>
                <a:spcPts val="0"/>
              </a:spcAft>
              <a:buNone/>
              <a:defRPr/>
            </a:lvl5pPr>
            <a:lvl6pPr lvl="5">
              <a:spcBef>
                <a:spcPts val="0"/>
              </a:spcBef>
              <a:spcAft>
                <a:spcPts val="0"/>
              </a:spcAft>
              <a:buNone/>
              <a:defRPr/>
            </a:lvl6pPr>
            <a:lvl7pPr lvl="6">
              <a:spcBef>
                <a:spcPts val="0"/>
              </a:spcBef>
              <a:spcAft>
                <a:spcPts val="0"/>
              </a:spcAft>
              <a:buNone/>
              <a:defRPr/>
            </a:lvl7pPr>
            <a:lvl8pPr lvl="7">
              <a:spcBef>
                <a:spcPts val="0"/>
              </a:spcBef>
              <a:spcAft>
                <a:spcPts val="0"/>
              </a:spcAft>
              <a:buNone/>
              <a:defRPr/>
            </a:lvl8pPr>
            <a:lvl9pPr lvl="8">
              <a:spcBef>
                <a:spcPts val="0"/>
              </a:spcBef>
              <a:spcAft>
                <a:spcPts val="0"/>
              </a:spcAft>
              <a:buNone/>
              <a:defRPr/>
            </a:lvl9pPr>
          </a:lstStyle>
          <a:p>
            <a:endParaRPr/>
          </a:p>
        </p:txBody>
      </p:sp>
    </p:spTree>
    <p:extLst>
      <p:ext uri="{BB962C8B-B14F-4D97-AF65-F5344CB8AC3E}">
        <p14:creationId xmlns:p14="http://schemas.microsoft.com/office/powerpoint/2010/main" val="8013282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Imagen and text">
  <p:cSld name="Imagen and text">
    <p:spTree>
      <p:nvGrpSpPr>
        <p:cNvPr id="1" name="Shape 191"/>
        <p:cNvGrpSpPr/>
        <p:nvPr/>
      </p:nvGrpSpPr>
      <p:grpSpPr>
        <a:xfrm>
          <a:off x="0" y="0"/>
          <a:ext cx="0" cy="0"/>
          <a:chOff x="0" y="0"/>
          <a:chExt cx="0" cy="0"/>
        </a:xfrm>
      </p:grpSpPr>
      <p:sp>
        <p:nvSpPr>
          <p:cNvPr id="192" name="Google Shape;192;p23"/>
          <p:cNvSpPr txBox="1">
            <a:spLocks noGrp="1"/>
          </p:cNvSpPr>
          <p:nvPr>
            <p:ph type="body" idx="1"/>
          </p:nvPr>
        </p:nvSpPr>
        <p:spPr>
          <a:xfrm>
            <a:off x="3305567" y="5640767"/>
            <a:ext cx="5580800" cy="806800"/>
          </a:xfrm>
          <a:prstGeom prst="rect">
            <a:avLst/>
          </a:prstGeom>
          <a:noFill/>
          <a:ln>
            <a:noFill/>
          </a:ln>
        </p:spPr>
        <p:txBody>
          <a:bodyPr spcFirstLastPara="1" wrap="square" lIns="91425" tIns="91425" rIns="91425" bIns="91425" anchor="ctr" anchorCtr="0">
            <a:noAutofit/>
          </a:bodyPr>
          <a:lstStyle>
            <a:lvl1pPr marL="609585" lvl="0" indent="-304792" algn="ctr">
              <a:lnSpc>
                <a:spcPct val="100000"/>
              </a:lnSpc>
              <a:spcBef>
                <a:spcPts val="0"/>
              </a:spcBef>
              <a:spcAft>
                <a:spcPts val="0"/>
              </a:spcAft>
              <a:buSzPts val="1800"/>
              <a:buFont typeface="Montserrat Medium"/>
              <a:buNone/>
              <a:defRPr>
                <a:latin typeface="Montserrat Medium"/>
                <a:ea typeface="Montserrat Medium"/>
                <a:cs typeface="Montserrat Medium"/>
                <a:sym typeface="Montserrat Medium"/>
              </a:defRPr>
            </a:lvl1pPr>
          </a:lstStyle>
          <a:p>
            <a:endParaRPr/>
          </a:p>
        </p:txBody>
      </p:sp>
      <p:sp>
        <p:nvSpPr>
          <p:cNvPr id="193" name="Google Shape;193;p2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Montserrat"/>
                <a:ea typeface="Montserrat"/>
                <a:cs typeface="Montserrat"/>
                <a:sym typeface="Montserrat"/>
              </a:defRPr>
            </a:lvl9pPr>
          </a:lstStyle>
          <a:p>
            <a:pPr defTabSz="1219170"/>
            <a:fld id="{00000000-1234-1234-1234-123412341234}" type="slidenum">
              <a:rPr lang="es" kern="0" smtClean="0">
                <a:solidFill>
                  <a:srgbClr val="595959"/>
                </a:solidFill>
              </a:rPr>
              <a:pPr defTabSz="1219170"/>
              <a:t>‹#›</a:t>
            </a:fld>
            <a:endParaRPr lang="es" kern="0">
              <a:solidFill>
                <a:srgbClr val="595959"/>
              </a:solidFill>
            </a:endParaRPr>
          </a:p>
        </p:txBody>
      </p:sp>
    </p:spTree>
    <p:extLst>
      <p:ext uri="{BB962C8B-B14F-4D97-AF65-F5344CB8AC3E}">
        <p14:creationId xmlns:p14="http://schemas.microsoft.com/office/powerpoint/2010/main" val="32116749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685800" y="2063396"/>
            <a:ext cx="10394707" cy="33111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ABCE10D-416D-44D6-BE9E-796DCC745F47}" type="datetimeFigureOut">
              <a:rPr lang="en-US" smtClean="0"/>
              <a:pPr/>
              <a:t>5/9/2024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D72C47A-86E8-4612-8FB3-91E5FF49562E}" type="slidenum">
              <a:rPr lang="en-US" smtClean="0"/>
              <a:pPr/>
              <a:t>‹#›</a:t>
            </a:fld>
            <a:endParaRPr lang="en-US" dirty="0"/>
          </a:p>
        </p:txBody>
      </p:sp>
    </p:spTree>
    <p:extLst>
      <p:ext uri="{BB962C8B-B14F-4D97-AF65-F5344CB8AC3E}">
        <p14:creationId xmlns:p14="http://schemas.microsoft.com/office/powerpoint/2010/main" val="31176181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lank slide with corner">
  <p:cSld name="Blank slide with corner">
    <p:spTree>
      <p:nvGrpSpPr>
        <p:cNvPr id="1" name="Shape 235"/>
        <p:cNvGrpSpPr/>
        <p:nvPr/>
      </p:nvGrpSpPr>
      <p:grpSpPr>
        <a:xfrm>
          <a:off x="0" y="0"/>
          <a:ext cx="0" cy="0"/>
          <a:chOff x="0" y="0"/>
          <a:chExt cx="0" cy="0"/>
        </a:xfrm>
      </p:grpSpPr>
      <p:sp>
        <p:nvSpPr>
          <p:cNvPr id="236" name="Google Shape;236;p30"/>
          <p:cNvSpPr/>
          <p:nvPr/>
        </p:nvSpPr>
        <p:spPr>
          <a:xfrm>
            <a:off x="-100199" y="-158666"/>
            <a:ext cx="1979100" cy="4058433"/>
          </a:xfrm>
          <a:custGeom>
            <a:avLst/>
            <a:gdLst/>
            <a:ahLst/>
            <a:cxnLst/>
            <a:rect l="l" t="t" r="r" b="b"/>
            <a:pathLst>
              <a:path w="59373" h="121753" extrusionOk="0">
                <a:moveTo>
                  <a:pt x="59373" y="2004"/>
                </a:moveTo>
                <a:lnTo>
                  <a:pt x="0" y="0"/>
                </a:lnTo>
                <a:lnTo>
                  <a:pt x="751" y="121753"/>
                </a:lnTo>
                <a:close/>
              </a:path>
            </a:pathLst>
          </a:custGeom>
          <a:solidFill>
            <a:srgbClr val="3D85C6"/>
          </a:solidFill>
          <a:ln>
            <a:noFill/>
          </a:ln>
        </p:spPr>
      </p:sp>
      <p:sp>
        <p:nvSpPr>
          <p:cNvPr id="237" name="Google Shape;237;p30"/>
          <p:cNvSpPr/>
          <p:nvPr/>
        </p:nvSpPr>
        <p:spPr>
          <a:xfrm>
            <a:off x="-83500" y="-50133"/>
            <a:ext cx="2079333" cy="3231733"/>
          </a:xfrm>
          <a:custGeom>
            <a:avLst/>
            <a:gdLst/>
            <a:ahLst/>
            <a:cxnLst/>
            <a:rect l="l" t="t" r="r" b="b"/>
            <a:pathLst>
              <a:path w="62380" h="96952" extrusionOk="0">
                <a:moveTo>
                  <a:pt x="501" y="96952"/>
                </a:moveTo>
                <a:lnTo>
                  <a:pt x="0" y="0"/>
                </a:lnTo>
                <a:lnTo>
                  <a:pt x="62380" y="501"/>
                </a:lnTo>
                <a:close/>
              </a:path>
            </a:pathLst>
          </a:custGeom>
          <a:solidFill>
            <a:srgbClr val="073763"/>
          </a:solidFill>
          <a:ln>
            <a:noFill/>
          </a:ln>
        </p:spPr>
      </p:sp>
      <p:sp>
        <p:nvSpPr>
          <p:cNvPr id="238" name="Google Shape;238;p30"/>
          <p:cNvSpPr/>
          <p:nvPr/>
        </p:nvSpPr>
        <p:spPr>
          <a:xfrm rot="10800000">
            <a:off x="10305430" y="3008437"/>
            <a:ext cx="1979100" cy="4058433"/>
          </a:xfrm>
          <a:custGeom>
            <a:avLst/>
            <a:gdLst/>
            <a:ahLst/>
            <a:cxnLst/>
            <a:rect l="l" t="t" r="r" b="b"/>
            <a:pathLst>
              <a:path w="59373" h="121753" extrusionOk="0">
                <a:moveTo>
                  <a:pt x="59373" y="2004"/>
                </a:moveTo>
                <a:lnTo>
                  <a:pt x="0" y="0"/>
                </a:lnTo>
                <a:lnTo>
                  <a:pt x="751" y="121753"/>
                </a:lnTo>
                <a:close/>
              </a:path>
            </a:pathLst>
          </a:custGeom>
          <a:solidFill>
            <a:srgbClr val="3D85C6"/>
          </a:solidFill>
          <a:ln>
            <a:noFill/>
          </a:ln>
        </p:spPr>
      </p:sp>
      <p:sp>
        <p:nvSpPr>
          <p:cNvPr id="239" name="Google Shape;239;p30"/>
          <p:cNvSpPr/>
          <p:nvPr/>
        </p:nvSpPr>
        <p:spPr>
          <a:xfrm rot="10800000">
            <a:off x="10188496" y="3726603"/>
            <a:ext cx="2079333" cy="3231733"/>
          </a:xfrm>
          <a:custGeom>
            <a:avLst/>
            <a:gdLst/>
            <a:ahLst/>
            <a:cxnLst/>
            <a:rect l="l" t="t" r="r" b="b"/>
            <a:pathLst>
              <a:path w="62380" h="96952" extrusionOk="0">
                <a:moveTo>
                  <a:pt x="501" y="96952"/>
                </a:moveTo>
                <a:lnTo>
                  <a:pt x="0" y="0"/>
                </a:lnTo>
                <a:lnTo>
                  <a:pt x="62380" y="501"/>
                </a:lnTo>
                <a:close/>
              </a:path>
            </a:pathLst>
          </a:custGeom>
          <a:solidFill>
            <a:srgbClr val="073763"/>
          </a:solidFill>
          <a:ln>
            <a:noFill/>
          </a:ln>
        </p:spPr>
      </p:sp>
      <p:sp>
        <p:nvSpPr>
          <p:cNvPr id="240" name="Google Shape;240;p3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lgn="r" rtl="0">
              <a:buNone/>
              <a:defRPr sz="1333">
                <a:solidFill>
                  <a:srgbClr val="FFFFFF"/>
                </a:solidFill>
                <a:latin typeface="Montserrat"/>
                <a:ea typeface="Montserrat"/>
                <a:cs typeface="Montserrat"/>
                <a:sym typeface="Montserrat"/>
              </a:defRPr>
            </a:lvl1pPr>
            <a:lvl2pPr lvl="1" algn="r" rtl="0">
              <a:buNone/>
              <a:defRPr sz="1333">
                <a:solidFill>
                  <a:srgbClr val="FFFFFF"/>
                </a:solidFill>
                <a:latin typeface="Montserrat"/>
                <a:ea typeface="Montserrat"/>
                <a:cs typeface="Montserrat"/>
                <a:sym typeface="Montserrat"/>
              </a:defRPr>
            </a:lvl2pPr>
            <a:lvl3pPr lvl="2" algn="r" rtl="0">
              <a:buNone/>
              <a:defRPr sz="1333">
                <a:solidFill>
                  <a:srgbClr val="FFFFFF"/>
                </a:solidFill>
                <a:latin typeface="Montserrat"/>
                <a:ea typeface="Montserrat"/>
                <a:cs typeface="Montserrat"/>
                <a:sym typeface="Montserrat"/>
              </a:defRPr>
            </a:lvl3pPr>
            <a:lvl4pPr lvl="3" algn="r" rtl="0">
              <a:buNone/>
              <a:defRPr sz="1333">
                <a:solidFill>
                  <a:srgbClr val="FFFFFF"/>
                </a:solidFill>
                <a:latin typeface="Montserrat"/>
                <a:ea typeface="Montserrat"/>
                <a:cs typeface="Montserrat"/>
                <a:sym typeface="Montserrat"/>
              </a:defRPr>
            </a:lvl4pPr>
            <a:lvl5pPr lvl="4" algn="r" rtl="0">
              <a:buNone/>
              <a:defRPr sz="1333">
                <a:solidFill>
                  <a:srgbClr val="FFFFFF"/>
                </a:solidFill>
                <a:latin typeface="Montserrat"/>
                <a:ea typeface="Montserrat"/>
                <a:cs typeface="Montserrat"/>
                <a:sym typeface="Montserrat"/>
              </a:defRPr>
            </a:lvl5pPr>
            <a:lvl6pPr lvl="5" algn="r" rtl="0">
              <a:buNone/>
              <a:defRPr sz="1333">
                <a:solidFill>
                  <a:srgbClr val="FFFFFF"/>
                </a:solidFill>
                <a:latin typeface="Montserrat"/>
                <a:ea typeface="Montserrat"/>
                <a:cs typeface="Montserrat"/>
                <a:sym typeface="Montserrat"/>
              </a:defRPr>
            </a:lvl6pPr>
            <a:lvl7pPr lvl="6" algn="r" rtl="0">
              <a:buNone/>
              <a:defRPr sz="1333">
                <a:solidFill>
                  <a:srgbClr val="FFFFFF"/>
                </a:solidFill>
                <a:latin typeface="Montserrat"/>
                <a:ea typeface="Montserrat"/>
                <a:cs typeface="Montserrat"/>
                <a:sym typeface="Montserrat"/>
              </a:defRPr>
            </a:lvl7pPr>
            <a:lvl8pPr lvl="7" algn="r" rtl="0">
              <a:buNone/>
              <a:defRPr sz="1333">
                <a:solidFill>
                  <a:srgbClr val="FFFFFF"/>
                </a:solidFill>
                <a:latin typeface="Montserrat"/>
                <a:ea typeface="Montserrat"/>
                <a:cs typeface="Montserrat"/>
                <a:sym typeface="Montserrat"/>
              </a:defRPr>
            </a:lvl8pPr>
            <a:lvl9pPr lvl="8" algn="r" rtl="0">
              <a:buNone/>
              <a:defRPr sz="1333">
                <a:solidFill>
                  <a:srgbClr val="FFFFFF"/>
                </a:solidFill>
                <a:latin typeface="Montserrat"/>
                <a:ea typeface="Montserrat"/>
                <a:cs typeface="Montserrat"/>
                <a:sym typeface="Montserrat"/>
              </a:defRPr>
            </a:lvl9pPr>
          </a:lstStyle>
          <a:p>
            <a:pPr defTabSz="1219170"/>
            <a:fld id="{00000000-1234-1234-1234-123412341234}" type="slidenum">
              <a:rPr lang="es" kern="0" smtClean="0"/>
              <a:pPr defTabSz="1219170"/>
              <a:t>‹#›</a:t>
            </a:fld>
            <a:endParaRPr lang="es" kern="0"/>
          </a:p>
        </p:txBody>
      </p:sp>
    </p:spTree>
    <p:extLst>
      <p:ext uri="{BB962C8B-B14F-4D97-AF65-F5344CB8AC3E}">
        <p14:creationId xmlns:p14="http://schemas.microsoft.com/office/powerpoint/2010/main" val="5834145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p:cSld name="Title">
    <p:spTree>
      <p:nvGrpSpPr>
        <p:cNvPr id="1" name="Shape 28"/>
        <p:cNvGrpSpPr/>
        <p:nvPr/>
      </p:nvGrpSpPr>
      <p:grpSpPr>
        <a:xfrm>
          <a:off x="0" y="0"/>
          <a:ext cx="0" cy="0"/>
          <a:chOff x="0" y="0"/>
          <a:chExt cx="0" cy="0"/>
        </a:xfrm>
      </p:grpSpPr>
      <p:sp>
        <p:nvSpPr>
          <p:cNvPr id="29" name="Google Shape;29;p5"/>
          <p:cNvSpPr/>
          <p:nvPr/>
        </p:nvSpPr>
        <p:spPr>
          <a:xfrm>
            <a:off x="-100199" y="-158666"/>
            <a:ext cx="1979100" cy="4058433"/>
          </a:xfrm>
          <a:custGeom>
            <a:avLst/>
            <a:gdLst/>
            <a:ahLst/>
            <a:cxnLst/>
            <a:rect l="l" t="t" r="r" b="b"/>
            <a:pathLst>
              <a:path w="59373" h="121753" extrusionOk="0">
                <a:moveTo>
                  <a:pt x="59373" y="2004"/>
                </a:moveTo>
                <a:lnTo>
                  <a:pt x="0" y="0"/>
                </a:lnTo>
                <a:lnTo>
                  <a:pt x="751" y="121753"/>
                </a:lnTo>
                <a:close/>
              </a:path>
            </a:pathLst>
          </a:custGeom>
          <a:solidFill>
            <a:srgbClr val="3D85C6"/>
          </a:solidFill>
          <a:ln>
            <a:noFill/>
          </a:ln>
        </p:spPr>
      </p:sp>
      <p:sp>
        <p:nvSpPr>
          <p:cNvPr id="30" name="Google Shape;30;p5"/>
          <p:cNvSpPr/>
          <p:nvPr/>
        </p:nvSpPr>
        <p:spPr>
          <a:xfrm>
            <a:off x="-83500" y="-50133"/>
            <a:ext cx="2079333" cy="3231733"/>
          </a:xfrm>
          <a:custGeom>
            <a:avLst/>
            <a:gdLst/>
            <a:ahLst/>
            <a:cxnLst/>
            <a:rect l="l" t="t" r="r" b="b"/>
            <a:pathLst>
              <a:path w="62380" h="96952" extrusionOk="0">
                <a:moveTo>
                  <a:pt x="501" y="96952"/>
                </a:moveTo>
                <a:lnTo>
                  <a:pt x="0" y="0"/>
                </a:lnTo>
                <a:lnTo>
                  <a:pt x="62380" y="501"/>
                </a:lnTo>
                <a:close/>
              </a:path>
            </a:pathLst>
          </a:custGeom>
          <a:solidFill>
            <a:srgbClr val="073763"/>
          </a:solidFill>
          <a:ln>
            <a:noFill/>
          </a:ln>
        </p:spPr>
      </p:sp>
      <p:sp>
        <p:nvSpPr>
          <p:cNvPr id="31" name="Google Shape;31;p5"/>
          <p:cNvSpPr/>
          <p:nvPr/>
        </p:nvSpPr>
        <p:spPr>
          <a:xfrm rot="10800000">
            <a:off x="10305430" y="3008437"/>
            <a:ext cx="1979100" cy="4058433"/>
          </a:xfrm>
          <a:custGeom>
            <a:avLst/>
            <a:gdLst/>
            <a:ahLst/>
            <a:cxnLst/>
            <a:rect l="l" t="t" r="r" b="b"/>
            <a:pathLst>
              <a:path w="59373" h="121753" extrusionOk="0">
                <a:moveTo>
                  <a:pt x="59373" y="2004"/>
                </a:moveTo>
                <a:lnTo>
                  <a:pt x="0" y="0"/>
                </a:lnTo>
                <a:lnTo>
                  <a:pt x="751" y="121753"/>
                </a:lnTo>
                <a:close/>
              </a:path>
            </a:pathLst>
          </a:custGeom>
          <a:solidFill>
            <a:srgbClr val="3D85C6"/>
          </a:solidFill>
          <a:ln>
            <a:noFill/>
          </a:ln>
        </p:spPr>
      </p:sp>
      <p:sp>
        <p:nvSpPr>
          <p:cNvPr id="32" name="Google Shape;32;p5"/>
          <p:cNvSpPr/>
          <p:nvPr/>
        </p:nvSpPr>
        <p:spPr>
          <a:xfrm rot="10800000">
            <a:off x="10188496" y="3726603"/>
            <a:ext cx="2079333" cy="3231733"/>
          </a:xfrm>
          <a:custGeom>
            <a:avLst/>
            <a:gdLst/>
            <a:ahLst/>
            <a:cxnLst/>
            <a:rect l="l" t="t" r="r" b="b"/>
            <a:pathLst>
              <a:path w="62380" h="96952" extrusionOk="0">
                <a:moveTo>
                  <a:pt x="501" y="96952"/>
                </a:moveTo>
                <a:lnTo>
                  <a:pt x="0" y="0"/>
                </a:lnTo>
                <a:lnTo>
                  <a:pt x="62380" y="501"/>
                </a:lnTo>
                <a:close/>
              </a:path>
            </a:pathLst>
          </a:custGeom>
          <a:solidFill>
            <a:srgbClr val="073763"/>
          </a:solidFill>
          <a:ln>
            <a:noFill/>
          </a:ln>
        </p:spPr>
      </p:sp>
      <p:sp>
        <p:nvSpPr>
          <p:cNvPr id="33" name="Google Shape;33;p5"/>
          <p:cNvSpPr txBox="1">
            <a:spLocks noGrp="1"/>
          </p:cNvSpPr>
          <p:nvPr>
            <p:ph type="title"/>
          </p:nvPr>
        </p:nvSpPr>
        <p:spPr>
          <a:xfrm>
            <a:off x="1995833" y="970767"/>
            <a:ext cx="8787200" cy="698800"/>
          </a:xfrm>
          <a:prstGeom prst="rect">
            <a:avLst/>
          </a:prstGeom>
          <a:noFill/>
          <a:ln>
            <a:noFill/>
          </a:ln>
        </p:spPr>
        <p:txBody>
          <a:bodyPr spcFirstLastPara="1" wrap="square" lIns="91425" tIns="91425" rIns="91425" bIns="91425" anchor="b" anchorCtr="0">
            <a:noAutofit/>
          </a:bodyPr>
          <a:lstStyle>
            <a:lvl1pPr lvl="0" algn="l" rtl="0">
              <a:lnSpc>
                <a:spcPct val="100000"/>
              </a:lnSpc>
              <a:spcBef>
                <a:spcPts val="0"/>
              </a:spcBef>
              <a:spcAft>
                <a:spcPts val="0"/>
              </a:spcAft>
              <a:buClr>
                <a:srgbClr val="073763"/>
              </a:buClr>
              <a:buSzPts val="2600"/>
              <a:buFont typeface="Montserrat"/>
              <a:buNone/>
              <a:defRPr sz="3467" b="1">
                <a:solidFill>
                  <a:srgbClr val="073763"/>
                </a:solidFill>
                <a:latin typeface="Montserrat"/>
                <a:ea typeface="Montserrat"/>
                <a:cs typeface="Montserrat"/>
                <a:sym typeface="Montserrat"/>
              </a:defRPr>
            </a:lvl1pPr>
            <a:lvl2pPr lvl="1" algn="l" rtl="0">
              <a:lnSpc>
                <a:spcPct val="100000"/>
              </a:lnSpc>
              <a:spcBef>
                <a:spcPts val="0"/>
              </a:spcBef>
              <a:spcAft>
                <a:spcPts val="0"/>
              </a:spcAft>
              <a:buClr>
                <a:schemeClr val="dk1"/>
              </a:buClr>
              <a:buSzPts val="2800"/>
              <a:buNone/>
              <a:defRPr sz="3733">
                <a:solidFill>
                  <a:schemeClr val="dk1"/>
                </a:solidFill>
              </a:defRPr>
            </a:lvl2pPr>
            <a:lvl3pPr lvl="2" algn="l" rtl="0">
              <a:lnSpc>
                <a:spcPct val="100000"/>
              </a:lnSpc>
              <a:spcBef>
                <a:spcPts val="0"/>
              </a:spcBef>
              <a:spcAft>
                <a:spcPts val="0"/>
              </a:spcAft>
              <a:buClr>
                <a:schemeClr val="dk1"/>
              </a:buClr>
              <a:buSzPts val="2800"/>
              <a:buNone/>
              <a:defRPr sz="3733">
                <a:solidFill>
                  <a:schemeClr val="dk1"/>
                </a:solidFill>
              </a:defRPr>
            </a:lvl3pPr>
            <a:lvl4pPr lvl="3" algn="l" rtl="0">
              <a:lnSpc>
                <a:spcPct val="100000"/>
              </a:lnSpc>
              <a:spcBef>
                <a:spcPts val="0"/>
              </a:spcBef>
              <a:spcAft>
                <a:spcPts val="0"/>
              </a:spcAft>
              <a:buClr>
                <a:schemeClr val="dk1"/>
              </a:buClr>
              <a:buSzPts val="2800"/>
              <a:buNone/>
              <a:defRPr sz="3733">
                <a:solidFill>
                  <a:schemeClr val="dk1"/>
                </a:solidFill>
              </a:defRPr>
            </a:lvl4pPr>
            <a:lvl5pPr lvl="4" algn="l" rtl="0">
              <a:lnSpc>
                <a:spcPct val="100000"/>
              </a:lnSpc>
              <a:spcBef>
                <a:spcPts val="0"/>
              </a:spcBef>
              <a:spcAft>
                <a:spcPts val="0"/>
              </a:spcAft>
              <a:buClr>
                <a:schemeClr val="dk1"/>
              </a:buClr>
              <a:buSzPts val="2800"/>
              <a:buNone/>
              <a:defRPr sz="3733">
                <a:solidFill>
                  <a:schemeClr val="dk1"/>
                </a:solidFill>
              </a:defRPr>
            </a:lvl5pPr>
            <a:lvl6pPr lvl="5" algn="l" rtl="0">
              <a:lnSpc>
                <a:spcPct val="100000"/>
              </a:lnSpc>
              <a:spcBef>
                <a:spcPts val="0"/>
              </a:spcBef>
              <a:spcAft>
                <a:spcPts val="0"/>
              </a:spcAft>
              <a:buClr>
                <a:schemeClr val="dk1"/>
              </a:buClr>
              <a:buSzPts val="2800"/>
              <a:buNone/>
              <a:defRPr sz="3733">
                <a:solidFill>
                  <a:schemeClr val="dk1"/>
                </a:solidFill>
              </a:defRPr>
            </a:lvl6pPr>
            <a:lvl7pPr lvl="6" algn="l" rtl="0">
              <a:lnSpc>
                <a:spcPct val="100000"/>
              </a:lnSpc>
              <a:spcBef>
                <a:spcPts val="0"/>
              </a:spcBef>
              <a:spcAft>
                <a:spcPts val="0"/>
              </a:spcAft>
              <a:buClr>
                <a:schemeClr val="dk1"/>
              </a:buClr>
              <a:buSzPts val="2800"/>
              <a:buNone/>
              <a:defRPr sz="3733">
                <a:solidFill>
                  <a:schemeClr val="dk1"/>
                </a:solidFill>
              </a:defRPr>
            </a:lvl7pPr>
            <a:lvl8pPr lvl="7" algn="l" rtl="0">
              <a:lnSpc>
                <a:spcPct val="100000"/>
              </a:lnSpc>
              <a:spcBef>
                <a:spcPts val="0"/>
              </a:spcBef>
              <a:spcAft>
                <a:spcPts val="0"/>
              </a:spcAft>
              <a:buClr>
                <a:schemeClr val="dk1"/>
              </a:buClr>
              <a:buSzPts val="2800"/>
              <a:buNone/>
              <a:defRPr sz="3733">
                <a:solidFill>
                  <a:schemeClr val="dk1"/>
                </a:solidFill>
              </a:defRPr>
            </a:lvl8pPr>
            <a:lvl9pPr lvl="8" algn="l" rtl="0">
              <a:lnSpc>
                <a:spcPct val="100000"/>
              </a:lnSpc>
              <a:spcBef>
                <a:spcPts val="0"/>
              </a:spcBef>
              <a:spcAft>
                <a:spcPts val="0"/>
              </a:spcAft>
              <a:buClr>
                <a:schemeClr val="dk1"/>
              </a:buClr>
              <a:buSzPts val="2800"/>
              <a:buNone/>
              <a:defRPr sz="3733">
                <a:solidFill>
                  <a:schemeClr val="dk1"/>
                </a:solidFill>
              </a:defRPr>
            </a:lvl9pPr>
          </a:lstStyle>
          <a:p>
            <a:endParaRPr/>
          </a:p>
        </p:txBody>
      </p:sp>
    </p:spTree>
    <p:extLst>
      <p:ext uri="{BB962C8B-B14F-4D97-AF65-F5344CB8AC3E}">
        <p14:creationId xmlns:p14="http://schemas.microsoft.com/office/powerpoint/2010/main" val="25420076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4707" cy="3193487"/>
          </a:xfrm>
        </p:spPr>
        <p:txBody>
          <a:bodyPr anchor="b">
            <a:normAutofit/>
          </a:bodyPr>
          <a:lstStyle>
            <a:lvl1pPr algn="l">
              <a:defRPr sz="5400"/>
            </a:lvl1pPr>
          </a:lstStyle>
          <a:p>
            <a:r>
              <a:rPr lang="en-US"/>
              <a:t>Click to edit Master title style</a:t>
            </a:r>
            <a:endParaRPr lang="en-US" dirty="0"/>
          </a:p>
        </p:txBody>
      </p:sp>
      <p:sp>
        <p:nvSpPr>
          <p:cNvPr id="3" name="Text Placeholder 2"/>
          <p:cNvSpPr>
            <a:spLocks noGrp="1"/>
          </p:cNvSpPr>
          <p:nvPr>
            <p:ph type="body" idx="1"/>
          </p:nvPr>
        </p:nvSpPr>
        <p:spPr>
          <a:xfrm>
            <a:off x="685801" y="3742267"/>
            <a:ext cx="10394707" cy="1639614"/>
          </a:xfrm>
        </p:spPr>
        <p:txBody>
          <a:bodyPr anchor="t">
            <a:normAutofit/>
          </a:bodyPr>
          <a:lstStyle>
            <a:lvl1pPr marL="0" indent="0" algn="l">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ABCE10D-416D-44D6-BE9E-796DCC745F47}" type="datetimeFigureOut">
              <a:rPr lang="en-US" smtClean="0"/>
              <a:pPr/>
              <a:t>5/9/2024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D72C47A-86E8-4612-8FB3-91E5FF49562E}" type="slidenum">
              <a:rPr lang="en-US" smtClean="0"/>
              <a:pPr/>
              <a:t>‹#›</a:t>
            </a:fld>
            <a:endParaRPr lang="en-US" dirty="0"/>
          </a:p>
        </p:txBody>
      </p:sp>
    </p:spTree>
    <p:extLst>
      <p:ext uri="{BB962C8B-B14F-4D97-AF65-F5344CB8AC3E}">
        <p14:creationId xmlns:p14="http://schemas.microsoft.com/office/powerpoint/2010/main" val="4440166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6882" cy="1158140"/>
          </a:xfrm>
        </p:spPr>
        <p:txBody>
          <a:bodyPr/>
          <a:lstStyle/>
          <a:p>
            <a:r>
              <a:rPr lang="en-US"/>
              <a:t>Click to edit Master title style</a:t>
            </a:r>
            <a:endParaRPr lang="en-US" dirty="0"/>
          </a:p>
        </p:txBody>
      </p:sp>
      <p:sp>
        <p:nvSpPr>
          <p:cNvPr id="12" name="Content Placeholder 2"/>
          <p:cNvSpPr>
            <a:spLocks noGrp="1"/>
          </p:cNvSpPr>
          <p:nvPr>
            <p:ph sz="quarter" idx="13"/>
          </p:nvPr>
        </p:nvSpPr>
        <p:spPr>
          <a:xfrm>
            <a:off x="685800" y="2063396"/>
            <a:ext cx="5088714" cy="3311189"/>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14"/>
          </p:nvPr>
        </p:nvSpPr>
        <p:spPr>
          <a:xfrm>
            <a:off x="5993971" y="2063396"/>
            <a:ext cx="5086538" cy="3311189"/>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ABCE10D-416D-44D6-BE9E-796DCC745F47}" type="datetimeFigureOut">
              <a:rPr lang="en-US" smtClean="0"/>
              <a:pPr/>
              <a:t>5/9/2024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D72C47A-86E8-4612-8FB3-91E5FF49562E}" type="slidenum">
              <a:rPr lang="en-US" smtClean="0"/>
              <a:pPr/>
              <a:t>‹#›</a:t>
            </a:fld>
            <a:endParaRPr lang="en-US" dirty="0"/>
          </a:p>
        </p:txBody>
      </p:sp>
    </p:spTree>
    <p:extLst>
      <p:ext uri="{BB962C8B-B14F-4D97-AF65-F5344CB8AC3E}">
        <p14:creationId xmlns:p14="http://schemas.microsoft.com/office/powerpoint/2010/main" val="30423568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4707" cy="1158140"/>
          </a:xfrm>
        </p:spPr>
        <p:txBody>
          <a:bodyPr/>
          <a:lstStyle/>
          <a:p>
            <a:r>
              <a:rPr lang="en-US"/>
              <a:t>Click to edit Master title style</a:t>
            </a:r>
            <a:endParaRPr lang="en-US" dirty="0"/>
          </a:p>
        </p:txBody>
      </p:sp>
      <p:sp>
        <p:nvSpPr>
          <p:cNvPr id="3" name="Text Placeholder 2"/>
          <p:cNvSpPr>
            <a:spLocks noGrp="1"/>
          </p:cNvSpPr>
          <p:nvPr>
            <p:ph type="body" idx="1"/>
          </p:nvPr>
        </p:nvSpPr>
        <p:spPr>
          <a:xfrm>
            <a:off x="918356" y="2063396"/>
            <a:ext cx="4856158"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3"/>
          <p:cNvSpPr>
            <a:spLocks noGrp="1"/>
          </p:cNvSpPr>
          <p:nvPr>
            <p:ph sz="quarter" idx="13"/>
          </p:nvPr>
        </p:nvSpPr>
        <p:spPr>
          <a:xfrm>
            <a:off x="685802" y="2861733"/>
            <a:ext cx="5088712" cy="2512852"/>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8191" y="2063396"/>
            <a:ext cx="4864491"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5"/>
          <p:cNvSpPr>
            <a:spLocks noGrp="1"/>
          </p:cNvSpPr>
          <p:nvPr>
            <p:ph sz="quarter" idx="14"/>
          </p:nvPr>
        </p:nvSpPr>
        <p:spPr>
          <a:xfrm>
            <a:off x="5993969" y="2861733"/>
            <a:ext cx="5088713" cy="2512852"/>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ABCE10D-416D-44D6-BE9E-796DCC745F47}" type="datetimeFigureOut">
              <a:rPr lang="en-US" smtClean="0"/>
              <a:pPr/>
              <a:t>5/9/2024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D72C47A-86E8-4612-8FB3-91E5FF49562E}" type="slidenum">
              <a:rPr lang="en-US" smtClean="0"/>
              <a:pPr/>
              <a:t>‹#›</a:t>
            </a:fld>
            <a:endParaRPr lang="en-US" dirty="0"/>
          </a:p>
        </p:txBody>
      </p:sp>
    </p:spTree>
    <p:extLst>
      <p:ext uri="{BB962C8B-B14F-4D97-AF65-F5344CB8AC3E}">
        <p14:creationId xmlns:p14="http://schemas.microsoft.com/office/powerpoint/2010/main" val="36266821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ABCE10D-416D-44D6-BE9E-796DCC745F47}" type="datetimeFigureOut">
              <a:rPr lang="en-US" smtClean="0"/>
              <a:pPr/>
              <a:t>5/9/2024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D72C47A-86E8-4612-8FB3-91E5FF49562E}" type="slidenum">
              <a:rPr lang="en-US" smtClean="0"/>
              <a:pPr/>
              <a:t>‹#›</a:t>
            </a:fld>
            <a:endParaRPr lang="en-US" dirty="0"/>
          </a:p>
        </p:txBody>
      </p:sp>
    </p:spTree>
    <p:extLst>
      <p:ext uri="{BB962C8B-B14F-4D97-AF65-F5344CB8AC3E}">
        <p14:creationId xmlns:p14="http://schemas.microsoft.com/office/powerpoint/2010/main" val="25145187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ABCE10D-416D-44D6-BE9E-796DCC745F47}" type="datetimeFigureOut">
              <a:rPr lang="en-US" smtClean="0"/>
              <a:pPr/>
              <a:t>5/9/2024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D72C47A-86E8-4612-8FB3-91E5FF49562E}" type="slidenum">
              <a:rPr lang="en-US" smtClean="0"/>
              <a:pPr/>
              <a:t>‹#›</a:t>
            </a:fld>
            <a:endParaRPr lang="en-US" dirty="0"/>
          </a:p>
        </p:txBody>
      </p:sp>
    </p:spTree>
    <p:extLst>
      <p:ext uri="{BB962C8B-B14F-4D97-AF65-F5344CB8AC3E}">
        <p14:creationId xmlns:p14="http://schemas.microsoft.com/office/powerpoint/2010/main" val="2330994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3643" y="685800"/>
            <a:ext cx="4126860" cy="2023252"/>
          </a:xfrm>
        </p:spPr>
        <p:txBody>
          <a:bodyPr anchor="b">
            <a:normAutofit/>
          </a:bodyPr>
          <a:lstStyle>
            <a:lvl1pPr algn="ctr">
              <a:defRPr sz="3600"/>
            </a:lvl1pPr>
          </a:lstStyle>
          <a:p>
            <a:r>
              <a:rPr lang="en-US"/>
              <a:t>Click to edit Master title style</a:t>
            </a:r>
            <a:endParaRPr lang="en-US" dirty="0"/>
          </a:p>
        </p:txBody>
      </p:sp>
      <p:sp>
        <p:nvSpPr>
          <p:cNvPr id="10" name="Content Placeholder 2"/>
          <p:cNvSpPr>
            <a:spLocks noGrp="1"/>
          </p:cNvSpPr>
          <p:nvPr>
            <p:ph sz="quarter" idx="13"/>
          </p:nvPr>
        </p:nvSpPr>
        <p:spPr>
          <a:xfrm>
            <a:off x="5046132" y="685800"/>
            <a:ext cx="6034375" cy="46887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93642" y="2709052"/>
            <a:ext cx="4126861" cy="2665533"/>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ABCE10D-416D-44D6-BE9E-796DCC745F47}" type="datetimeFigureOut">
              <a:rPr lang="en-US" smtClean="0"/>
              <a:pPr/>
              <a:t>5/9/2024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D72C47A-86E8-4612-8FB3-91E5FF49562E}" type="slidenum">
              <a:rPr lang="en-US" smtClean="0"/>
              <a:pPr/>
              <a:t>‹#›</a:t>
            </a:fld>
            <a:endParaRPr lang="en-US" dirty="0"/>
          </a:p>
        </p:txBody>
      </p:sp>
    </p:spTree>
    <p:extLst>
      <p:ext uri="{BB962C8B-B14F-4D97-AF65-F5344CB8AC3E}">
        <p14:creationId xmlns:p14="http://schemas.microsoft.com/office/powerpoint/2010/main" val="14012542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685800"/>
            <a:ext cx="6345302" cy="2023252"/>
          </a:xfrm>
        </p:spPr>
        <p:txBody>
          <a:bodyPr anchor="b">
            <a:normAutofit/>
          </a:bodyPr>
          <a:lstStyle>
            <a:lvl1pPr algn="ctr">
              <a:defRPr sz="3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82362" y="0"/>
            <a:ext cx="3598146" cy="507153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1" y="2709052"/>
            <a:ext cx="6345301" cy="2362481"/>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ABCE10D-416D-44D6-BE9E-796DCC745F47}" type="datetimeFigureOut">
              <a:rPr lang="en-US" smtClean="0"/>
              <a:pPr/>
              <a:t>5/9/2024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D72C47A-86E8-4612-8FB3-91E5FF49562E}" type="slidenum">
              <a:rPr lang="en-US" smtClean="0"/>
              <a:pPr/>
              <a:t>‹#›</a:t>
            </a:fld>
            <a:endParaRPr lang="en-US" dirty="0"/>
          </a:p>
        </p:txBody>
      </p:sp>
    </p:spTree>
    <p:extLst>
      <p:ext uri="{BB962C8B-B14F-4D97-AF65-F5344CB8AC3E}">
        <p14:creationId xmlns:p14="http://schemas.microsoft.com/office/powerpoint/2010/main" val="14477886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jp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slideLayout" Target="../slideLayouts/slideLayout19.xml"/><Relationship Id="rId1" Type="http://schemas.openxmlformats.org/officeDocument/2006/relationships/slideLayout" Target="../slideLayouts/slideLayout18.xml"/><Relationship Id="rId5" Type="http://schemas.openxmlformats.org/officeDocument/2006/relationships/theme" Target="../theme/theme2.xml"/><Relationship Id="rId4"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0" name="Group 9"/>
          <p:cNvGrpSpPr/>
          <p:nvPr/>
        </p:nvGrpSpPr>
        <p:grpSpPr>
          <a:xfrm>
            <a:off x="-25397" y="0"/>
            <a:ext cx="12005350" cy="6644081"/>
            <a:chOff x="-25397" y="0"/>
            <a:chExt cx="12005350" cy="6644081"/>
          </a:xfrm>
        </p:grpSpPr>
        <p:sp useBgFill="1">
          <p:nvSpPr>
            <p:cNvPr id="11" name="Rectangle 10"/>
            <p:cNvSpPr/>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13" name="Rectangle 12"/>
            <p:cNvSpPr/>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85801" y="685800"/>
            <a:ext cx="10396882" cy="115196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0" y="2063396"/>
            <a:ext cx="10396883" cy="3311189"/>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98083" y="5757334"/>
            <a:ext cx="3784600" cy="498470"/>
          </a:xfrm>
          <a:prstGeom prst="rect">
            <a:avLst/>
          </a:prstGeom>
        </p:spPr>
        <p:txBody>
          <a:bodyPr vert="horz" lIns="91440" tIns="45720" rIns="91440" bIns="45720" rtlCol="0" anchor="ctr"/>
          <a:lstStyle>
            <a:lvl1pPr algn="r">
              <a:defRPr sz="3200" cap="all" baseline="0">
                <a:solidFill>
                  <a:schemeClr val="accent1">
                    <a:lumMod val="50000"/>
                  </a:schemeClr>
                </a:solidFill>
              </a:defRPr>
            </a:lvl1pPr>
          </a:lstStyle>
          <a:p>
            <a:fld id="{0ABCE10D-416D-44D6-BE9E-796DCC745F47}" type="datetimeFigureOut">
              <a:rPr lang="en-US" smtClean="0"/>
              <a:pPr/>
              <a:t>5/9/2024</a:t>
            </a:fld>
            <a:endParaRPr lang="en-US" dirty="0"/>
          </a:p>
        </p:txBody>
      </p:sp>
      <p:sp>
        <p:nvSpPr>
          <p:cNvPr id="5" name="Footer Placeholder 4"/>
          <p:cNvSpPr>
            <a:spLocks noGrp="1"/>
          </p:cNvSpPr>
          <p:nvPr>
            <p:ph type="ftr" sz="quarter" idx="3"/>
          </p:nvPr>
        </p:nvSpPr>
        <p:spPr>
          <a:xfrm>
            <a:off x="685801" y="5757334"/>
            <a:ext cx="5499719" cy="498470"/>
          </a:xfrm>
          <a:prstGeom prst="rect">
            <a:avLst/>
          </a:prstGeom>
        </p:spPr>
        <p:txBody>
          <a:bodyPr vert="horz" lIns="91440" tIns="45720" rIns="91440" bIns="45720" rtlCol="0" anchor="ctr"/>
          <a:lstStyle>
            <a:lvl1pPr algn="l">
              <a:defRPr sz="3200" cap="all" baseline="0">
                <a:solidFill>
                  <a:schemeClr val="accent1">
                    <a:lumMod val="50000"/>
                  </a:schemeClr>
                </a:solidFill>
              </a:defRPr>
            </a:lvl1pPr>
          </a:lstStyle>
          <a:p>
            <a:endParaRPr lang="en-US" dirty="0"/>
          </a:p>
        </p:txBody>
      </p:sp>
      <p:sp>
        <p:nvSpPr>
          <p:cNvPr id="6" name="Slide Number Placeholder 5"/>
          <p:cNvSpPr>
            <a:spLocks noGrp="1"/>
          </p:cNvSpPr>
          <p:nvPr>
            <p:ph type="sldNum" sz="quarter" idx="4"/>
          </p:nvPr>
        </p:nvSpPr>
        <p:spPr>
          <a:xfrm>
            <a:off x="6287121" y="5757334"/>
            <a:ext cx="907186" cy="498470"/>
          </a:xfrm>
          <a:prstGeom prst="rect">
            <a:avLst/>
          </a:prstGeom>
        </p:spPr>
        <p:txBody>
          <a:bodyPr vert="horz" lIns="91440" tIns="45720" rIns="91440" bIns="45720" rtlCol="0" anchor="ctr"/>
          <a:lstStyle>
            <a:lvl1pPr algn="ctr">
              <a:defRPr sz="3200" cap="all" baseline="0">
                <a:solidFill>
                  <a:schemeClr val="accent1">
                    <a:lumMod val="50000"/>
                  </a:schemeClr>
                </a:solidFill>
              </a:defRPr>
            </a:lvl1pPr>
          </a:lstStyle>
          <a:p>
            <a:fld id="{2D72C47A-86E8-4612-8FB3-91E5FF49562E}" type="slidenum">
              <a:rPr lang="en-US" smtClean="0"/>
              <a:pPr/>
              <a:t>‹#›</a:t>
            </a:fld>
            <a:endParaRPr lang="en-US" dirty="0"/>
          </a:p>
        </p:txBody>
      </p:sp>
    </p:spTree>
    <p:extLst>
      <p:ext uri="{BB962C8B-B14F-4D97-AF65-F5344CB8AC3E}">
        <p14:creationId xmlns:p14="http://schemas.microsoft.com/office/powerpoint/2010/main" val="3507693890"/>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 id="2147483780" r:id="rId12"/>
    <p:sldLayoutId id="2147483781" r:id="rId13"/>
    <p:sldLayoutId id="2147483782" r:id="rId14"/>
    <p:sldLayoutId id="2147483783" r:id="rId15"/>
    <p:sldLayoutId id="2147483784" r:id="rId16"/>
    <p:sldLayoutId id="2147483785" r:id="rId17"/>
  </p:sldLayoutIdLst>
  <p:txStyles>
    <p:titleStyle>
      <a:lvl1pPr algn="l" defTabSz="914400" rtl="0" eaLnBrk="1" latinLnBrk="0" hangingPunct="1">
        <a:lnSpc>
          <a:spcPct val="90000"/>
        </a:lnSpc>
        <a:spcBef>
          <a:spcPct val="0"/>
        </a:spcBef>
        <a:buNone/>
        <a:defRPr sz="5400" kern="1200" cap="all" baseline="0">
          <a:solidFill>
            <a:schemeClr val="accent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73763"/>
              </a:buClr>
              <a:buSzPts val="2800"/>
              <a:buFont typeface="Montserrat"/>
              <a:buNone/>
              <a:defRPr sz="2800" b="1" i="0" u="none" strike="noStrike" cap="none">
                <a:solidFill>
                  <a:srgbClr val="073763"/>
                </a:solidFill>
                <a:latin typeface="Montserrat"/>
                <a:ea typeface="Montserrat"/>
                <a:cs typeface="Montserrat"/>
                <a:sym typeface="Montserrat"/>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7" name="Google Shape;7;p1"/>
          <p:cNvSpPr txBox="1">
            <a:spLocks noGrp="1"/>
          </p:cNvSpPr>
          <p:nvPr>
            <p:ph type="body" idx="1"/>
          </p:nvPr>
        </p:nvSpPr>
        <p:spPr>
          <a:xfrm>
            <a:off x="757967" y="2029333"/>
            <a:ext cx="11360800" cy="45552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00000"/>
              </a:lnSpc>
              <a:spcBef>
                <a:spcPts val="0"/>
              </a:spcBef>
              <a:spcAft>
                <a:spcPts val="0"/>
              </a:spcAft>
              <a:buClr>
                <a:schemeClr val="accent1"/>
              </a:buClr>
              <a:buSzPts val="1800"/>
              <a:buFont typeface="Montserrat"/>
              <a:buChar char="●"/>
              <a:defRPr sz="1800" b="0" i="0" u="none" strike="noStrike" cap="none">
                <a:solidFill>
                  <a:srgbClr val="595959"/>
                </a:solidFill>
                <a:latin typeface="Montserrat"/>
                <a:ea typeface="Montserrat"/>
                <a:cs typeface="Montserrat"/>
                <a:sym typeface="Montserrat"/>
              </a:defRPr>
            </a:lvl1pPr>
            <a:lvl2pPr marL="914400" marR="0" lvl="1" indent="-317500" algn="l" rtl="0">
              <a:lnSpc>
                <a:spcPct val="100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2pPr>
            <a:lvl3pPr marL="1371600" marR="0" lvl="2" indent="-317500" algn="l" rtl="0">
              <a:lnSpc>
                <a:spcPct val="100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3pPr>
            <a:lvl4pPr marL="1828800" marR="0" lvl="3" indent="-317500" algn="l" rtl="0">
              <a:lnSpc>
                <a:spcPct val="100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4pPr>
            <a:lvl5pPr marL="2286000" marR="0" lvl="4" indent="-317500" algn="l" rtl="0">
              <a:lnSpc>
                <a:spcPct val="100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5pPr>
            <a:lvl6pPr marL="2743200" marR="0" lvl="5" indent="-317500" algn="l" rtl="0">
              <a:lnSpc>
                <a:spcPct val="100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6pPr>
            <a:lvl7pPr marL="3200400" marR="0" lvl="6" indent="-317500" algn="l" rtl="0">
              <a:lnSpc>
                <a:spcPct val="100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7pPr>
            <a:lvl8pPr marL="3657600" marR="0" lvl="7" indent="-317500" algn="l" rtl="0">
              <a:lnSpc>
                <a:spcPct val="100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8pPr>
            <a:lvl9pPr marL="4114800" marR="0" lvl="8" indent="-317500" algn="l" rtl="0">
              <a:lnSpc>
                <a:spcPct val="100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Montserrat"/>
                <a:ea typeface="Montserrat"/>
                <a:cs typeface="Montserrat"/>
                <a:sym typeface="Montserrat"/>
              </a:defRPr>
            </a:lvl1pPr>
            <a:lvl2pPr marL="0" marR="0" lvl="1"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Montserrat"/>
                <a:ea typeface="Montserrat"/>
                <a:cs typeface="Montserrat"/>
                <a:sym typeface="Montserrat"/>
              </a:defRPr>
            </a:lvl2pPr>
            <a:lvl3pPr marL="0" marR="0" lvl="2"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Montserrat"/>
                <a:ea typeface="Montserrat"/>
                <a:cs typeface="Montserrat"/>
                <a:sym typeface="Montserrat"/>
              </a:defRPr>
            </a:lvl3pPr>
            <a:lvl4pPr marL="0" marR="0" lvl="3"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Montserrat"/>
                <a:ea typeface="Montserrat"/>
                <a:cs typeface="Montserrat"/>
                <a:sym typeface="Montserrat"/>
              </a:defRPr>
            </a:lvl4pPr>
            <a:lvl5pPr marL="0" marR="0" lvl="4"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Montserrat"/>
                <a:ea typeface="Montserrat"/>
                <a:cs typeface="Montserrat"/>
                <a:sym typeface="Montserrat"/>
              </a:defRPr>
            </a:lvl5pPr>
            <a:lvl6pPr marL="0" marR="0" lvl="5"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Montserrat"/>
                <a:ea typeface="Montserrat"/>
                <a:cs typeface="Montserrat"/>
                <a:sym typeface="Montserrat"/>
              </a:defRPr>
            </a:lvl6pPr>
            <a:lvl7pPr marL="0" marR="0" lvl="6"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Montserrat"/>
                <a:ea typeface="Montserrat"/>
                <a:cs typeface="Montserrat"/>
                <a:sym typeface="Montserrat"/>
              </a:defRPr>
            </a:lvl7pPr>
            <a:lvl8pPr marL="0" marR="0" lvl="7"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Montserrat"/>
                <a:ea typeface="Montserrat"/>
                <a:cs typeface="Montserrat"/>
                <a:sym typeface="Montserrat"/>
              </a:defRPr>
            </a:lvl8pPr>
            <a:lvl9pPr marL="0" marR="0" lvl="8"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Montserrat"/>
                <a:ea typeface="Montserrat"/>
                <a:cs typeface="Montserrat"/>
                <a:sym typeface="Montserrat"/>
              </a:defRPr>
            </a:lvl9pPr>
          </a:lstStyle>
          <a:p>
            <a:fld id="{00000000-1234-1234-1234-123412341234}" type="slidenum">
              <a:rPr lang="es" smtClean="0"/>
              <a:pPr/>
              <a:t>‹#›</a:t>
            </a:fld>
            <a:endParaRPr lang="es"/>
          </a:p>
        </p:txBody>
      </p:sp>
    </p:spTree>
    <p:extLst>
      <p:ext uri="{BB962C8B-B14F-4D97-AF65-F5344CB8AC3E}">
        <p14:creationId xmlns:p14="http://schemas.microsoft.com/office/powerpoint/2010/main" val="4241001309"/>
      </p:ext>
    </p:extLst>
  </p:cSld>
  <p:clrMap bg1="lt1" tx1="dk1" bg2="dk2" tx2="lt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jpeg"/><Relationship Id="rId7"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8.jpg"/><Relationship Id="rId5" Type="http://schemas.openxmlformats.org/officeDocument/2006/relationships/image" Target="../media/image7.jpg"/><Relationship Id="rId4" Type="http://schemas.openxmlformats.org/officeDocument/2006/relationships/image" Target="../media/image6.jpg"/><Relationship Id="rId9" Type="http://schemas.openxmlformats.org/officeDocument/2006/relationships/image" Target="../media/image11.jpg"/></Relationships>
</file>

<file path=ppt/slides/_rels/slide2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9.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jpeg"/><Relationship Id="rId7" Type="http://schemas.openxmlformats.org/officeDocument/2006/relationships/image" Target="../media/image46.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jpeg"/><Relationship Id="rId4" Type="http://schemas.openxmlformats.org/officeDocument/2006/relationships/image" Target="../media/image43.jpeg"/></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g"/></Relationships>
</file>

<file path=ppt/slides/_rels/slide30.xml.rels><?xml version="1.0" encoding="UTF-8" standalone="yes"?>
<Relationships xmlns="http://schemas.openxmlformats.org/package/2006/relationships"><Relationship Id="rId3" Type="http://schemas.openxmlformats.org/officeDocument/2006/relationships/image" Target="../media/image48.jpeg"/><Relationship Id="rId7" Type="http://schemas.openxmlformats.org/officeDocument/2006/relationships/image" Target="../media/image52.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51.jpg"/><Relationship Id="rId5" Type="http://schemas.openxmlformats.org/officeDocument/2006/relationships/image" Target="../media/image50.jpg"/><Relationship Id="rId4" Type="http://schemas.openxmlformats.org/officeDocument/2006/relationships/image" Target="../media/image49.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12.xml"/><Relationship Id="rId1" Type="http://schemas.openxmlformats.org/officeDocument/2006/relationships/slideLayout" Target="../slideLayouts/slideLayout19.xml"/></Relationships>
</file>

<file path=ppt/slides/_rels/slide34.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13.xml"/><Relationship Id="rId1" Type="http://schemas.openxmlformats.org/officeDocument/2006/relationships/slideLayout" Target="../slideLayouts/slideLayout19.xml"/></Relationships>
</file>

<file path=ppt/slides/_rels/slide35.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14.xml"/><Relationship Id="rId1" Type="http://schemas.openxmlformats.org/officeDocument/2006/relationships/slideLayout" Target="../slideLayouts/slideLayout19.xml"/></Relationships>
</file>

<file path=ppt/slides/_rels/slide3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5.xml"/><Relationship Id="rId1" Type="http://schemas.openxmlformats.org/officeDocument/2006/relationships/slideLayout" Target="../slideLayouts/slideLayout20.xml"/></Relationships>
</file>

<file path=ppt/slides/_rels/slide3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6.xml"/><Relationship Id="rId1" Type="http://schemas.openxmlformats.org/officeDocument/2006/relationships/slideLayout" Target="../slideLayouts/slideLayout20.xml"/></Relationships>
</file>

<file path=ppt/slides/_rels/slide3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7.xml"/><Relationship Id="rId1" Type="http://schemas.openxmlformats.org/officeDocument/2006/relationships/slideLayout" Target="../slideLayouts/slideLayout20.xml"/></Relationships>
</file>

<file path=ppt/slides/_rels/slide3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8.xml"/><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9.xml"/><Relationship Id="rId1" Type="http://schemas.openxmlformats.org/officeDocument/2006/relationships/slideLayout" Target="../slideLayouts/slideLayout20.xml"/></Relationships>
</file>

<file path=ppt/slides/_rels/slide4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0.xml"/><Relationship Id="rId1" Type="http://schemas.openxmlformats.org/officeDocument/2006/relationships/slideLayout" Target="../slideLayouts/slideLayout20.xml"/></Relationships>
</file>

<file path=ppt/slides/_rels/slide4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1.xml"/><Relationship Id="rId1" Type="http://schemas.openxmlformats.org/officeDocument/2006/relationships/slideLayout" Target="../slideLayouts/slideLayout20.xml"/></Relationships>
</file>

<file path=ppt/slides/_rels/slide43.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22.xml"/><Relationship Id="rId1" Type="http://schemas.openxmlformats.org/officeDocument/2006/relationships/slideLayout" Target="../slideLayouts/slideLayout21.xml"/></Relationships>
</file>

<file path=ppt/slides/_rels/slide44.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23.xml"/><Relationship Id="rId1" Type="http://schemas.openxmlformats.org/officeDocument/2006/relationships/slideLayout" Target="../slideLayouts/slideLayout20.xml"/><Relationship Id="rId6" Type="http://schemas.openxmlformats.org/officeDocument/2006/relationships/image" Target="../media/image68.jpg"/><Relationship Id="rId5" Type="http://schemas.openxmlformats.org/officeDocument/2006/relationships/image" Target="../media/image67.jpg"/><Relationship Id="rId4" Type="http://schemas.openxmlformats.org/officeDocument/2006/relationships/image" Target="../media/image66.jpg"/></Relationships>
</file>

<file path=ppt/slides/_rels/slide4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4.xml"/><Relationship Id="rId1" Type="http://schemas.openxmlformats.org/officeDocument/2006/relationships/slideLayout" Target="../slideLayouts/slideLayout20.xml"/></Relationships>
</file>

<file path=ppt/slides/_rels/slide4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5.xml"/><Relationship Id="rId1" Type="http://schemas.openxmlformats.org/officeDocument/2006/relationships/slideLayout" Target="../slideLayouts/slideLayout20.xml"/></Relationships>
</file>

<file path=ppt/slides/_rels/slide47.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26.xml"/><Relationship Id="rId1" Type="http://schemas.openxmlformats.org/officeDocument/2006/relationships/slideLayout" Target="../slideLayouts/slideLayout21.xml"/></Relationships>
</file>

<file path=ppt/slides/_rels/slide4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7.xml"/><Relationship Id="rId1" Type="http://schemas.openxmlformats.org/officeDocument/2006/relationships/slideLayout" Target="../slideLayouts/slideLayout20.xml"/></Relationships>
</file>

<file path=ppt/slides/_rels/slide4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8.xml"/><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9.xml"/><Relationship Id="rId1" Type="http://schemas.openxmlformats.org/officeDocument/2006/relationships/slideLayout" Target="../slideLayouts/slideLayout20.xml"/></Relationships>
</file>

<file path=ppt/slides/_rels/slide5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0.xml"/><Relationship Id="rId1" Type="http://schemas.openxmlformats.org/officeDocument/2006/relationships/slideLayout" Target="../slideLayouts/slideLayout20.xml"/></Relationships>
</file>

<file path=ppt/slides/_rels/slide5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1.xml"/><Relationship Id="rId1" Type="http://schemas.openxmlformats.org/officeDocument/2006/relationships/slideLayout" Target="../slideLayouts/slideLayout20.xml"/></Relationships>
</file>

<file path=ppt/slides/_rels/slide53.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32.xml"/><Relationship Id="rId1" Type="http://schemas.openxmlformats.org/officeDocument/2006/relationships/slideLayout" Target="../slideLayouts/slideLayout21.xml"/></Relationships>
</file>

<file path=ppt/slides/_rels/slide5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3.xml"/><Relationship Id="rId1" Type="http://schemas.openxmlformats.org/officeDocument/2006/relationships/slideLayout" Target="../slideLayouts/slideLayout20.xml"/></Relationships>
</file>

<file path=ppt/slides/_rels/slide55.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34.xml"/><Relationship Id="rId1" Type="http://schemas.openxmlformats.org/officeDocument/2006/relationships/slideLayout" Target="../slideLayouts/slideLayout21.xml"/></Relationships>
</file>

<file path=ppt/slides/_rels/slide56.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35.xml"/><Relationship Id="rId1" Type="http://schemas.openxmlformats.org/officeDocument/2006/relationships/slideLayout" Target="../slideLayouts/slideLayout21.xml"/></Relationships>
</file>

<file path=ppt/slides/_rels/slide5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6.xml"/><Relationship Id="rId1" Type="http://schemas.openxmlformats.org/officeDocument/2006/relationships/slideLayout" Target="../slideLayouts/slideLayout20.xml"/></Relationships>
</file>

<file path=ppt/slides/_rels/slide5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7.xml"/><Relationship Id="rId1" Type="http://schemas.openxmlformats.org/officeDocument/2006/relationships/slideLayout" Target="../slideLayouts/slideLayout20.xml"/></Relationships>
</file>

<file path=ppt/slides/_rels/slide5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8.xml"/><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9.xml"/><Relationship Id="rId1" Type="http://schemas.openxmlformats.org/officeDocument/2006/relationships/slideLayout" Target="../slideLayouts/slideLayout20.xml"/></Relationships>
</file>

<file path=ppt/slides/_rels/slide6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40.xml"/><Relationship Id="rId1" Type="http://schemas.openxmlformats.org/officeDocument/2006/relationships/slideLayout" Target="../slideLayouts/slideLayout20.xml"/></Relationships>
</file>

<file path=ppt/slides/_rels/slide6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41.xml"/><Relationship Id="rId1" Type="http://schemas.openxmlformats.org/officeDocument/2006/relationships/slideLayout" Target="../slideLayouts/slideLayout20.xml"/></Relationships>
</file>

<file path=ppt/slides/_rels/slide6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42.xml"/><Relationship Id="rId1" Type="http://schemas.openxmlformats.org/officeDocument/2006/relationships/slideLayout" Target="../slideLayouts/slideLayout20.xml"/></Relationships>
</file>

<file path=ppt/slides/_rels/slide6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43.xml"/><Relationship Id="rId1" Type="http://schemas.openxmlformats.org/officeDocument/2006/relationships/slideLayout" Target="../slideLayouts/slideLayout20.xml"/></Relationships>
</file>

<file path=ppt/slides/_rels/slide65.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44.xml"/><Relationship Id="rId1" Type="http://schemas.openxmlformats.org/officeDocument/2006/relationships/slideLayout" Target="../slideLayouts/slideLayout20.xml"/></Relationships>
</file>

<file path=ppt/slides/_rels/slide6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45.xml"/><Relationship Id="rId1" Type="http://schemas.openxmlformats.org/officeDocument/2006/relationships/slideLayout" Target="../slideLayouts/slideLayout20.xml"/></Relationships>
</file>

<file path=ppt/slides/_rels/slide6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46.xml"/><Relationship Id="rId1" Type="http://schemas.openxmlformats.org/officeDocument/2006/relationships/slideLayout" Target="../slideLayouts/slideLayout20.xml"/></Relationships>
</file>

<file path=ppt/slides/_rels/slide6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47.xml"/><Relationship Id="rId1" Type="http://schemas.openxmlformats.org/officeDocument/2006/relationships/slideLayout" Target="../slideLayouts/slideLayout20.xml"/></Relationships>
</file>

<file path=ppt/slides/_rels/slide69.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48.xml"/><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notesSlide" Target="../notesSlides/notesSlide49.xml"/><Relationship Id="rId1" Type="http://schemas.openxmlformats.org/officeDocument/2006/relationships/slideLayout" Target="../slideLayouts/slideLayout21.xml"/></Relationships>
</file>

<file path=ppt/slides/_rels/slide7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50.xml"/><Relationship Id="rId1" Type="http://schemas.openxmlformats.org/officeDocument/2006/relationships/slideLayout" Target="../slideLayouts/slideLayout20.xml"/></Relationships>
</file>

<file path=ppt/slides/_rels/slide72.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51.xml"/><Relationship Id="rId1" Type="http://schemas.openxmlformats.org/officeDocument/2006/relationships/slideLayout" Target="../slideLayouts/slideLayout20.xml"/></Relationships>
</file>

<file path=ppt/slides/_rels/slide7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52.xml"/><Relationship Id="rId1" Type="http://schemas.openxmlformats.org/officeDocument/2006/relationships/slideLayout" Target="../slideLayouts/slideLayout20.xml"/></Relationships>
</file>

<file path=ppt/slides/_rels/slide74.xml.rels><?xml version="1.0" encoding="UTF-8" standalone="yes"?>
<Relationships xmlns="http://schemas.openxmlformats.org/package/2006/relationships"><Relationship Id="rId3" Type="http://schemas.openxmlformats.org/officeDocument/2006/relationships/image" Target="../media/image98.jpg"/><Relationship Id="rId2" Type="http://schemas.openxmlformats.org/officeDocument/2006/relationships/notesSlide" Target="../notesSlides/notesSlide53.xml"/><Relationship Id="rId1" Type="http://schemas.openxmlformats.org/officeDocument/2006/relationships/slideLayout" Target="../slideLayouts/slideLayout20.xml"/></Relationships>
</file>

<file path=ppt/slides/_rels/slide75.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54.xml"/><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F6034E5-072C-4CDE-9FD3-02A6B1DEA3B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74620" y="407580"/>
            <a:ext cx="5866209" cy="4744442"/>
          </a:xfrm>
          <a:prstGeom prst="rect">
            <a:avLst/>
          </a:prstGeom>
        </p:spPr>
      </p:pic>
      <p:sp>
        <p:nvSpPr>
          <p:cNvPr id="2" name="TextBox 1">
            <a:extLst>
              <a:ext uri="{FF2B5EF4-FFF2-40B4-BE49-F238E27FC236}">
                <a16:creationId xmlns:a16="http://schemas.microsoft.com/office/drawing/2014/main" id="{337A28D0-BC17-4C63-8E9B-F0E4D4ECF337}"/>
              </a:ext>
            </a:extLst>
          </p:cNvPr>
          <p:cNvSpPr txBox="1"/>
          <p:nvPr/>
        </p:nvSpPr>
        <p:spPr>
          <a:xfrm>
            <a:off x="274320" y="5680710"/>
            <a:ext cx="11327130" cy="646331"/>
          </a:xfrm>
          <a:prstGeom prst="rect">
            <a:avLst/>
          </a:prstGeom>
          <a:noFill/>
        </p:spPr>
        <p:txBody>
          <a:bodyPr wrap="square" rtlCol="0">
            <a:spAutoFit/>
          </a:bodyPr>
          <a:lstStyle/>
          <a:p>
            <a:pPr algn="ctr"/>
            <a:r>
              <a:rPr lang="en-US" sz="3600" b="1" dirty="0">
                <a:solidFill>
                  <a:schemeClr val="bg1"/>
                </a:solidFill>
                <a:latin typeface="Agency FB" panose="020B0503020202020204" pitchFamily="34" charset="0"/>
              </a:rPr>
              <a:t>TOWN HALL MEETING   MAY 8, 2024   </a:t>
            </a:r>
            <a:r>
              <a:rPr lang="en-US" sz="3600" b="1" dirty="0" err="1">
                <a:solidFill>
                  <a:schemeClr val="bg1"/>
                </a:solidFill>
                <a:latin typeface="Agency FB" panose="020B0503020202020204" pitchFamily="34" charset="0"/>
              </a:rPr>
              <a:t>7:00PM</a:t>
            </a:r>
            <a:r>
              <a:rPr lang="en-US" sz="3600" b="1" dirty="0">
                <a:solidFill>
                  <a:schemeClr val="bg1"/>
                </a:solidFill>
                <a:latin typeface="Agency FB" panose="020B0503020202020204" pitchFamily="34" charset="0"/>
              </a:rPr>
              <a:t>   </a:t>
            </a:r>
          </a:p>
        </p:txBody>
      </p:sp>
    </p:spTree>
    <p:extLst>
      <p:ext uri="{BB962C8B-B14F-4D97-AF65-F5344CB8AC3E}">
        <p14:creationId xmlns:p14="http://schemas.microsoft.com/office/powerpoint/2010/main" val="19957508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037D62B-8039-8A85-F695-13040E55CC1D}"/>
              </a:ext>
            </a:extLst>
          </p:cNvPr>
          <p:cNvSpPr txBox="1"/>
          <p:nvPr/>
        </p:nvSpPr>
        <p:spPr>
          <a:xfrm>
            <a:off x="3434715" y="783112"/>
            <a:ext cx="4903470" cy="461665"/>
          </a:xfrm>
          <a:prstGeom prst="rect">
            <a:avLst/>
          </a:prstGeom>
          <a:noFill/>
        </p:spPr>
        <p:txBody>
          <a:bodyPr wrap="square" rtlCol="0">
            <a:spAutoFit/>
          </a:bodyPr>
          <a:lstStyle/>
          <a:p>
            <a:pPr algn="ctr"/>
            <a:r>
              <a:rPr lang="en-US" sz="2400" dirty="0">
                <a:solidFill>
                  <a:srgbClr val="C00000"/>
                </a:solidFill>
              </a:rPr>
              <a:t>EXPENSE HIGHLIGHTS</a:t>
            </a:r>
          </a:p>
        </p:txBody>
      </p:sp>
      <p:sp>
        <p:nvSpPr>
          <p:cNvPr id="3" name="TextBox 2">
            <a:extLst>
              <a:ext uri="{FF2B5EF4-FFF2-40B4-BE49-F238E27FC236}">
                <a16:creationId xmlns:a16="http://schemas.microsoft.com/office/drawing/2014/main" id="{4837C811-013F-AE7D-2906-955B477F4F3F}"/>
              </a:ext>
            </a:extLst>
          </p:cNvPr>
          <p:cNvSpPr txBox="1"/>
          <p:nvPr/>
        </p:nvSpPr>
        <p:spPr>
          <a:xfrm>
            <a:off x="-9525" y="75226"/>
            <a:ext cx="12192000" cy="707886"/>
          </a:xfrm>
          <a:prstGeom prst="rect">
            <a:avLst/>
          </a:prstGeom>
          <a:noFill/>
        </p:spPr>
        <p:txBody>
          <a:bodyPr wrap="square" rtlCol="0">
            <a:spAutoFit/>
          </a:bodyPr>
          <a:lstStyle/>
          <a:p>
            <a:pPr algn="ctr"/>
            <a:r>
              <a:rPr lang="en-US" sz="4000" dirty="0"/>
              <a:t>2024 Budget</a:t>
            </a:r>
          </a:p>
        </p:txBody>
      </p:sp>
      <p:sp>
        <p:nvSpPr>
          <p:cNvPr id="5" name="TextBox 4">
            <a:extLst>
              <a:ext uri="{FF2B5EF4-FFF2-40B4-BE49-F238E27FC236}">
                <a16:creationId xmlns:a16="http://schemas.microsoft.com/office/drawing/2014/main" id="{5C5CA9B0-4188-55B6-2897-B5A4158F722C}"/>
              </a:ext>
            </a:extLst>
          </p:cNvPr>
          <p:cNvSpPr txBox="1"/>
          <p:nvPr/>
        </p:nvSpPr>
        <p:spPr>
          <a:xfrm>
            <a:off x="0" y="1490998"/>
            <a:ext cx="11988165" cy="5078313"/>
          </a:xfrm>
          <a:prstGeom prst="rect">
            <a:avLst/>
          </a:prstGeom>
          <a:noFill/>
        </p:spPr>
        <p:txBody>
          <a:bodyPr wrap="square">
            <a:spAutoFit/>
          </a:bodyPr>
          <a:lstStyle/>
          <a:p>
            <a:pPr marL="285750" indent="-285750">
              <a:buFont typeface="Arial" panose="020B0604020202020204" pitchFamily="34" charset="0"/>
              <a:buChar char="•"/>
            </a:pPr>
            <a:r>
              <a:rPr lang="en-US" dirty="0"/>
              <a:t>SEPTA 							$60,000.00 	 			STEVE BARTH, BARTH CONSULTING GROUP</a:t>
            </a:r>
          </a:p>
          <a:p>
            <a:pPr marL="285750" indent="-285750">
              <a:buFont typeface="Arial" panose="020B0604020202020204" pitchFamily="34" charset="0"/>
              <a:buChar char="•"/>
            </a:pPr>
            <a:r>
              <a:rPr lang="en-US" dirty="0"/>
              <a:t> POLICE SERVICES 				$995,000.00 				POLICE SERVICES FOR 2024 UP FROM $945,000.00 FROM 															2023 (AGREEMENT THROUGH 2026)</a:t>
            </a:r>
          </a:p>
          <a:p>
            <a:pPr marL="285750" indent="-285750">
              <a:buFont typeface="Arial" panose="020B0604020202020204" pitchFamily="34" charset="0"/>
              <a:buChar char="•"/>
            </a:pPr>
            <a:r>
              <a:rPr lang="en-US" dirty="0" err="1"/>
              <a:t>VMSC</a:t>
            </a:r>
            <a:r>
              <a:rPr lang="en-US" dirty="0"/>
              <a:t> FUNDING 					$15,000.00 				ASKED FOR $24,000.00 </a:t>
            </a:r>
          </a:p>
          <a:p>
            <a:pPr marL="285750" indent="-285750">
              <a:buFont typeface="Arial" panose="020B0604020202020204" pitchFamily="34" charset="0"/>
              <a:buChar char="•"/>
            </a:pPr>
            <a:r>
              <a:rPr lang="en-US" dirty="0"/>
              <a:t>EQUIPMENT PURCHASE 			$67,000.00				FOR THREE YEARS		</a:t>
            </a:r>
          </a:p>
          <a:p>
            <a:pPr marL="285750" indent="-285750">
              <a:buFont typeface="Arial" panose="020B0604020202020204" pitchFamily="34" charset="0"/>
              <a:buChar char="•"/>
            </a:pPr>
            <a:r>
              <a:rPr lang="en-US" dirty="0"/>
              <a:t>CAP. CONSTRUCTION 				$100,000.00 				POLE REPLACEMENT 7 RED TAGGED PLUS POLE</a:t>
            </a:r>
          </a:p>
          <a:p>
            <a:pPr marL="285750" indent="-285750">
              <a:buFont typeface="Arial" panose="020B0604020202020204" pitchFamily="34" charset="0"/>
              <a:buChar char="•"/>
            </a:pPr>
            <a:r>
              <a:rPr lang="en-US" dirty="0"/>
              <a:t>CAP. </a:t>
            </a:r>
            <a:r>
              <a:rPr lang="en-US" dirty="0" err="1"/>
              <a:t>EQUIPT</a:t>
            </a:r>
            <a:r>
              <a:rPr lang="en-US" dirty="0"/>
              <a:t>. PURCHASE 			$10,500.00 				METERS AND INFRARED CAMERA </a:t>
            </a:r>
          </a:p>
          <a:p>
            <a:pPr marL="285750" indent="-285750">
              <a:buFont typeface="Arial" panose="020B0604020202020204" pitchFamily="34" charset="0"/>
              <a:buChar char="•"/>
            </a:pPr>
            <a:r>
              <a:rPr lang="en-US" dirty="0"/>
              <a:t>SEWER REPAIRS 					$9,000.00 				$25,000.00 IN 2023</a:t>
            </a:r>
          </a:p>
          <a:p>
            <a:pPr marL="285750" indent="-285750">
              <a:buFont typeface="Arial" panose="020B0604020202020204" pitchFamily="34" charset="0"/>
              <a:buChar char="•"/>
            </a:pPr>
            <a:r>
              <a:rPr lang="en-US" dirty="0"/>
              <a:t>TELEVISING MAINS 				$15,500.00 				TELEVISING MAINS AS WE DID PREVIOUSLY</a:t>
            </a:r>
          </a:p>
          <a:p>
            <a:pPr marL="285750" indent="-285750">
              <a:buFont typeface="Arial" panose="020B0604020202020204" pitchFamily="34" charset="0"/>
              <a:buChar char="•"/>
            </a:pPr>
            <a:r>
              <a:rPr lang="en-US" dirty="0"/>
              <a:t>PA </a:t>
            </a:r>
            <a:r>
              <a:rPr lang="en-US" dirty="0" err="1"/>
              <a:t>H20</a:t>
            </a:r>
            <a:r>
              <a:rPr lang="en-US" dirty="0"/>
              <a:t> SMALL WATER 				$2,805.000.00				UTILITY PROJECT</a:t>
            </a:r>
          </a:p>
          <a:p>
            <a:pPr marL="285750" indent="-285750">
              <a:buFont typeface="Arial" panose="020B0604020202020204" pitchFamily="34" charset="0"/>
              <a:buChar char="•"/>
            </a:pPr>
            <a:r>
              <a:rPr lang="en-US" dirty="0" err="1"/>
              <a:t>CRUB</a:t>
            </a:r>
            <a:r>
              <a:rPr lang="en-US" dirty="0"/>
              <a:t> RAMPS 					$20,000.00 				ADA PROJECT: MAIN STREET $68,000.00 IN 2023</a:t>
            </a:r>
          </a:p>
          <a:p>
            <a:pPr marL="285750" indent="-285750">
              <a:buFont typeface="Arial" panose="020B0604020202020204" pitchFamily="34" charset="0"/>
              <a:buChar char="•"/>
            </a:pPr>
            <a:r>
              <a:rPr lang="nl-NL" dirty="0"/>
              <a:t>INLET / MAN HOLE 				$20,000.00 				$20,000.00 IN 2023</a:t>
            </a:r>
          </a:p>
          <a:p>
            <a:pPr marL="285750" indent="-285750">
              <a:buFont typeface="Arial" panose="020B0604020202020204" pitchFamily="34" charset="0"/>
              <a:buChar char="•"/>
            </a:pPr>
            <a:r>
              <a:rPr lang="en-US" dirty="0"/>
              <a:t>CAPITAL CONSTRUCTION 			$158,500.00 				ROADWAY RESURFACING PROJECT</a:t>
            </a:r>
          </a:p>
          <a:p>
            <a:endParaRPr lang="nl-NL" dirty="0"/>
          </a:p>
          <a:p>
            <a:endParaRPr lang="nl-NL" dirty="0"/>
          </a:p>
          <a:p>
            <a:r>
              <a:rPr lang="en-US" dirty="0">
                <a:solidFill>
                  <a:schemeClr val="bg1"/>
                </a:solidFill>
              </a:rPr>
              <a:t>**General Expenses, wages, benefits, property maintenance, building maintenance, and parks maintenance are shown on the detailed budget at </a:t>
            </a:r>
            <a:r>
              <a:rPr lang="en-US" dirty="0" err="1">
                <a:solidFill>
                  <a:schemeClr val="bg1"/>
                </a:solidFill>
              </a:rPr>
              <a:t>www.hatfieldborough.com</a:t>
            </a:r>
            <a:r>
              <a:rPr lang="en-US" dirty="0">
                <a:solidFill>
                  <a:schemeClr val="bg1"/>
                </a:solidFill>
              </a:rPr>
              <a:t>	</a:t>
            </a:r>
            <a:r>
              <a:rPr lang="en-US" dirty="0">
                <a:solidFill>
                  <a:srgbClr val="FFC000"/>
                </a:solidFill>
              </a:rPr>
              <a:t>**2025 Budget Presentation November 13, 2024 </a:t>
            </a:r>
            <a:r>
              <a:rPr lang="en-US" dirty="0" err="1">
                <a:solidFill>
                  <a:srgbClr val="FFC000"/>
                </a:solidFill>
              </a:rPr>
              <a:t>7:00PM</a:t>
            </a:r>
            <a:endParaRPr lang="en-US" dirty="0">
              <a:solidFill>
                <a:srgbClr val="FFC000"/>
              </a:solidFill>
            </a:endParaRPr>
          </a:p>
          <a:p>
            <a:endParaRPr lang="en-US" dirty="0"/>
          </a:p>
        </p:txBody>
      </p:sp>
    </p:spTree>
    <p:extLst>
      <p:ext uri="{BB962C8B-B14F-4D97-AF65-F5344CB8AC3E}">
        <p14:creationId xmlns:p14="http://schemas.microsoft.com/office/powerpoint/2010/main" val="30735595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684B147-96C6-6DDE-AB58-8F1A582507B9}"/>
              </a:ext>
            </a:extLst>
          </p:cNvPr>
          <p:cNvSpPr txBox="1"/>
          <p:nvPr/>
        </p:nvSpPr>
        <p:spPr>
          <a:xfrm>
            <a:off x="-26670" y="50654"/>
            <a:ext cx="12192000" cy="707886"/>
          </a:xfrm>
          <a:prstGeom prst="rect">
            <a:avLst/>
          </a:prstGeom>
          <a:noFill/>
        </p:spPr>
        <p:txBody>
          <a:bodyPr wrap="square" rtlCol="0">
            <a:spAutoFit/>
          </a:bodyPr>
          <a:lstStyle/>
          <a:p>
            <a:pPr algn="ctr"/>
            <a:r>
              <a:rPr lang="en-US" sz="4000" dirty="0"/>
              <a:t>Debt Payments and Borrowing</a:t>
            </a:r>
          </a:p>
        </p:txBody>
      </p:sp>
      <p:sp>
        <p:nvSpPr>
          <p:cNvPr id="3" name="TextBox 2">
            <a:extLst>
              <a:ext uri="{FF2B5EF4-FFF2-40B4-BE49-F238E27FC236}">
                <a16:creationId xmlns:a16="http://schemas.microsoft.com/office/drawing/2014/main" id="{016E80C8-D3A6-E605-6C02-EE70D6E85B80}"/>
              </a:ext>
            </a:extLst>
          </p:cNvPr>
          <p:cNvSpPr txBox="1"/>
          <p:nvPr/>
        </p:nvSpPr>
        <p:spPr>
          <a:xfrm>
            <a:off x="62865" y="1142135"/>
            <a:ext cx="4617720" cy="1569660"/>
          </a:xfrm>
          <a:prstGeom prst="rect">
            <a:avLst/>
          </a:prstGeom>
          <a:noFill/>
        </p:spPr>
        <p:txBody>
          <a:bodyPr wrap="square" rtlCol="0">
            <a:spAutoFit/>
          </a:bodyPr>
          <a:lstStyle/>
          <a:p>
            <a:r>
              <a:rPr lang="en-US" sz="2400" dirty="0"/>
              <a:t>2020 Series Notes: </a:t>
            </a:r>
          </a:p>
          <a:p>
            <a:r>
              <a:rPr lang="en-US" sz="2400" dirty="0"/>
              <a:t>Principal Payment of $396,000.00</a:t>
            </a:r>
          </a:p>
          <a:p>
            <a:r>
              <a:rPr lang="en-US" sz="2400" dirty="0"/>
              <a:t>Interest Payment of $30,085.77</a:t>
            </a:r>
          </a:p>
          <a:p>
            <a:r>
              <a:rPr lang="en-US" sz="2400" dirty="0"/>
              <a:t>Total: $426,085.77 </a:t>
            </a:r>
          </a:p>
        </p:txBody>
      </p:sp>
      <p:sp>
        <p:nvSpPr>
          <p:cNvPr id="5" name="TextBox 4">
            <a:extLst>
              <a:ext uri="{FF2B5EF4-FFF2-40B4-BE49-F238E27FC236}">
                <a16:creationId xmlns:a16="http://schemas.microsoft.com/office/drawing/2014/main" id="{B3AB3C50-9F46-3338-FB29-8059D7729A37}"/>
              </a:ext>
            </a:extLst>
          </p:cNvPr>
          <p:cNvSpPr txBox="1"/>
          <p:nvPr/>
        </p:nvSpPr>
        <p:spPr>
          <a:xfrm>
            <a:off x="140970" y="2968886"/>
            <a:ext cx="5955030" cy="1569660"/>
          </a:xfrm>
          <a:prstGeom prst="rect">
            <a:avLst/>
          </a:prstGeom>
          <a:noFill/>
        </p:spPr>
        <p:txBody>
          <a:bodyPr wrap="square" rtlCol="0">
            <a:spAutoFit/>
          </a:bodyPr>
          <a:lstStyle/>
          <a:p>
            <a:r>
              <a:rPr lang="en-US" sz="2400" dirty="0"/>
              <a:t>2021 Series Notes A &amp; B: </a:t>
            </a:r>
          </a:p>
          <a:p>
            <a:r>
              <a:rPr lang="en-US" sz="2400" dirty="0"/>
              <a:t>Principal Payment of $24,000.00 / $67,000.00</a:t>
            </a:r>
          </a:p>
          <a:p>
            <a:r>
              <a:rPr lang="en-US" sz="2400" dirty="0"/>
              <a:t>Interest Payment of $8,129.25 / $17,256.21</a:t>
            </a:r>
          </a:p>
          <a:p>
            <a:r>
              <a:rPr lang="en-US" sz="2400" dirty="0"/>
              <a:t>Total A &amp; B: $116,385.46</a:t>
            </a:r>
          </a:p>
        </p:txBody>
      </p:sp>
      <p:sp>
        <p:nvSpPr>
          <p:cNvPr id="6" name="TextBox 5">
            <a:extLst>
              <a:ext uri="{FF2B5EF4-FFF2-40B4-BE49-F238E27FC236}">
                <a16:creationId xmlns:a16="http://schemas.microsoft.com/office/drawing/2014/main" id="{813A08FC-B4A9-BF8E-CE44-B51C831BB38F}"/>
              </a:ext>
            </a:extLst>
          </p:cNvPr>
          <p:cNvSpPr txBox="1"/>
          <p:nvPr/>
        </p:nvSpPr>
        <p:spPr>
          <a:xfrm>
            <a:off x="0" y="4795637"/>
            <a:ext cx="6069330" cy="738664"/>
          </a:xfrm>
          <a:prstGeom prst="rect">
            <a:avLst/>
          </a:prstGeom>
          <a:noFill/>
        </p:spPr>
        <p:txBody>
          <a:bodyPr wrap="square" rtlCol="0">
            <a:spAutoFit/>
          </a:bodyPr>
          <a:lstStyle/>
          <a:p>
            <a:r>
              <a:rPr lang="en-US" sz="2400" dirty="0">
                <a:solidFill>
                  <a:srgbClr val="A40000"/>
                </a:solidFill>
              </a:rPr>
              <a:t>Total needed for 2024 as of 1/1/24: $542,471.23</a:t>
            </a:r>
          </a:p>
          <a:p>
            <a:pPr algn="ctr"/>
            <a:r>
              <a:rPr lang="en-US" dirty="0">
                <a:solidFill>
                  <a:srgbClr val="A40000"/>
                </a:solidFill>
              </a:rPr>
              <a:t>+ $99,000.00 repayment for AMI @ 4%</a:t>
            </a:r>
          </a:p>
        </p:txBody>
      </p:sp>
      <p:sp>
        <p:nvSpPr>
          <p:cNvPr id="7" name="TextBox 6">
            <a:extLst>
              <a:ext uri="{FF2B5EF4-FFF2-40B4-BE49-F238E27FC236}">
                <a16:creationId xmlns:a16="http://schemas.microsoft.com/office/drawing/2014/main" id="{3FDFDD30-0171-3EE5-7DD8-319B797B4E08}"/>
              </a:ext>
            </a:extLst>
          </p:cNvPr>
          <p:cNvSpPr txBox="1"/>
          <p:nvPr/>
        </p:nvSpPr>
        <p:spPr>
          <a:xfrm>
            <a:off x="4953002" y="885044"/>
            <a:ext cx="5116830" cy="1938992"/>
          </a:xfrm>
          <a:prstGeom prst="rect">
            <a:avLst/>
          </a:prstGeom>
          <a:noFill/>
          <a:ln w="3175">
            <a:solidFill>
              <a:schemeClr val="tx1"/>
            </a:solidFill>
          </a:ln>
        </p:spPr>
        <p:txBody>
          <a:bodyPr wrap="square" rtlCol="0">
            <a:spAutoFit/>
          </a:bodyPr>
          <a:lstStyle/>
          <a:p>
            <a:r>
              <a:rPr lang="en-US" sz="2400" dirty="0"/>
              <a:t>2021 Series Notes A &amp; B </a:t>
            </a:r>
          </a:p>
          <a:p>
            <a:endParaRPr lang="en-US" sz="1200" dirty="0"/>
          </a:p>
          <a:p>
            <a:r>
              <a:rPr lang="en-US" sz="2400" dirty="0">
                <a:solidFill>
                  <a:srgbClr val="A40000"/>
                </a:solidFill>
              </a:rPr>
              <a:t>April 2024 Paid $1,281,000.00 </a:t>
            </a:r>
          </a:p>
          <a:p>
            <a:r>
              <a:rPr lang="en-US" sz="2400" dirty="0">
                <a:solidFill>
                  <a:srgbClr val="A40000"/>
                </a:solidFill>
              </a:rPr>
              <a:t>May 2024 Will Pay $93,000.00</a:t>
            </a:r>
          </a:p>
          <a:p>
            <a:endParaRPr lang="en-US" sz="2000" dirty="0">
              <a:solidFill>
                <a:srgbClr val="A40000"/>
              </a:solidFill>
            </a:endParaRPr>
          </a:p>
          <a:p>
            <a:r>
              <a:rPr lang="en-US" sz="1600" dirty="0"/>
              <a:t>**after payments post will rework the repayment schedule</a:t>
            </a:r>
          </a:p>
        </p:txBody>
      </p:sp>
      <p:sp>
        <p:nvSpPr>
          <p:cNvPr id="8" name="TextBox 7">
            <a:extLst>
              <a:ext uri="{FF2B5EF4-FFF2-40B4-BE49-F238E27FC236}">
                <a16:creationId xmlns:a16="http://schemas.microsoft.com/office/drawing/2014/main" id="{E8ED9FB5-1F15-8469-C282-E042BB975267}"/>
              </a:ext>
            </a:extLst>
          </p:cNvPr>
          <p:cNvSpPr txBox="1"/>
          <p:nvPr/>
        </p:nvSpPr>
        <p:spPr>
          <a:xfrm>
            <a:off x="6122672" y="2979755"/>
            <a:ext cx="5116830" cy="2554545"/>
          </a:xfrm>
          <a:prstGeom prst="rect">
            <a:avLst/>
          </a:prstGeom>
          <a:noFill/>
          <a:ln w="3175">
            <a:solidFill>
              <a:schemeClr val="tx1"/>
            </a:solidFill>
          </a:ln>
        </p:spPr>
        <p:txBody>
          <a:bodyPr wrap="square" rtlCol="0">
            <a:spAutoFit/>
          </a:bodyPr>
          <a:lstStyle/>
          <a:p>
            <a:r>
              <a:rPr lang="en-US" sz="2400" dirty="0"/>
              <a:t>2024 Series Notes A &amp; B</a:t>
            </a:r>
            <a:endParaRPr lang="en-US" sz="1400" dirty="0"/>
          </a:p>
          <a:p>
            <a:endParaRPr lang="en-US" sz="1200" dirty="0">
              <a:solidFill>
                <a:srgbClr val="A40000"/>
              </a:solidFill>
            </a:endParaRPr>
          </a:p>
          <a:p>
            <a:r>
              <a:rPr lang="en-US" dirty="0">
                <a:solidFill>
                  <a:srgbClr val="A40000"/>
                </a:solidFill>
              </a:rPr>
              <a:t>2.8 Million Dollar Utility Replacement Project. 1.8 Grant Funded. </a:t>
            </a:r>
          </a:p>
          <a:p>
            <a:endParaRPr lang="en-US" dirty="0">
              <a:solidFill>
                <a:srgbClr val="A40000"/>
              </a:solidFill>
            </a:endParaRPr>
          </a:p>
          <a:p>
            <a:r>
              <a:rPr lang="en-US" dirty="0">
                <a:solidFill>
                  <a:srgbClr val="A40000"/>
                </a:solidFill>
              </a:rPr>
              <a:t>A Note Est. 3.9% rate $23,984.00 in 2024</a:t>
            </a:r>
          </a:p>
          <a:p>
            <a:r>
              <a:rPr lang="en-US" dirty="0">
                <a:solidFill>
                  <a:srgbClr val="A40000"/>
                </a:solidFill>
              </a:rPr>
              <a:t>B Note Est. 4% rate $35,409.00 in 2024 </a:t>
            </a:r>
          </a:p>
          <a:p>
            <a:endParaRPr lang="en-US" dirty="0">
              <a:solidFill>
                <a:srgbClr val="A40000"/>
              </a:solidFill>
            </a:endParaRPr>
          </a:p>
          <a:p>
            <a:r>
              <a:rPr lang="en-US" sz="1600" dirty="0"/>
              <a:t>**looking to borrow after the bid is awarded </a:t>
            </a:r>
          </a:p>
        </p:txBody>
      </p:sp>
    </p:spTree>
    <p:extLst>
      <p:ext uri="{BB962C8B-B14F-4D97-AF65-F5344CB8AC3E}">
        <p14:creationId xmlns:p14="http://schemas.microsoft.com/office/powerpoint/2010/main" val="34275239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7830C26-FFC7-EA63-0CEA-4EB70C2D3153}"/>
              </a:ext>
            </a:extLst>
          </p:cNvPr>
          <p:cNvSpPr txBox="1"/>
          <p:nvPr/>
        </p:nvSpPr>
        <p:spPr>
          <a:xfrm>
            <a:off x="-289560" y="171450"/>
            <a:ext cx="12192000" cy="707886"/>
          </a:xfrm>
          <a:prstGeom prst="rect">
            <a:avLst/>
          </a:prstGeom>
          <a:noFill/>
        </p:spPr>
        <p:txBody>
          <a:bodyPr wrap="square" rtlCol="0">
            <a:spAutoFit/>
          </a:bodyPr>
          <a:lstStyle/>
          <a:p>
            <a:pPr algn="ctr"/>
            <a:r>
              <a:rPr lang="en-US" sz="4000" dirty="0"/>
              <a:t>Investments</a:t>
            </a:r>
          </a:p>
        </p:txBody>
      </p:sp>
      <p:sp>
        <p:nvSpPr>
          <p:cNvPr id="3" name="TextBox 2">
            <a:extLst>
              <a:ext uri="{FF2B5EF4-FFF2-40B4-BE49-F238E27FC236}">
                <a16:creationId xmlns:a16="http://schemas.microsoft.com/office/drawing/2014/main" id="{178443DA-9022-EC28-2AA1-490AEEE1A892}"/>
              </a:ext>
            </a:extLst>
          </p:cNvPr>
          <p:cNvSpPr txBox="1"/>
          <p:nvPr/>
        </p:nvSpPr>
        <p:spPr>
          <a:xfrm>
            <a:off x="457200" y="959346"/>
            <a:ext cx="10881360" cy="4431983"/>
          </a:xfrm>
          <a:prstGeom prst="rect">
            <a:avLst/>
          </a:prstGeom>
          <a:noFill/>
          <a:ln w="3175">
            <a:solidFill>
              <a:schemeClr val="tx1"/>
            </a:solidFill>
          </a:ln>
        </p:spPr>
        <p:txBody>
          <a:bodyPr wrap="square" rtlCol="0">
            <a:spAutoFit/>
          </a:bodyPr>
          <a:lstStyle/>
          <a:p>
            <a:endParaRPr lang="en-US" dirty="0"/>
          </a:p>
          <a:p>
            <a:r>
              <a:rPr lang="en-US" sz="2400" dirty="0">
                <a:solidFill>
                  <a:srgbClr val="A40000"/>
                </a:solidFill>
              </a:rPr>
              <a:t>Electric Managed T-Bills</a:t>
            </a:r>
          </a:p>
          <a:p>
            <a:r>
              <a:rPr lang="en-US" sz="2400" dirty="0"/>
              <a:t>								 Federal Cost				Mature to Par Cost</a:t>
            </a:r>
          </a:p>
          <a:p>
            <a:r>
              <a:rPr lang="en-US" sz="2400" dirty="0"/>
              <a:t>6 Month 9/5/2024   			$243,599.00				$250,000.00 </a:t>
            </a:r>
          </a:p>
          <a:p>
            <a:r>
              <a:rPr lang="en-US" sz="2400" dirty="0"/>
              <a:t>24 Month 2/22/2026	 		$240,230.00				$250,000.00 </a:t>
            </a:r>
          </a:p>
          <a:p>
            <a:r>
              <a:rPr lang="en-US" sz="2400" dirty="0"/>
              <a:t>24 Month 2/15/2025	 		$238,447.00				$250,000.00 (10 months left)</a:t>
            </a:r>
          </a:p>
          <a:p>
            <a:endParaRPr lang="en-US" sz="2400" dirty="0"/>
          </a:p>
          <a:p>
            <a:r>
              <a:rPr lang="en-US" sz="2400" dirty="0">
                <a:solidFill>
                  <a:srgbClr val="A40000"/>
                </a:solidFill>
              </a:rPr>
              <a:t>Sewer Managed T-Bills</a:t>
            </a:r>
          </a:p>
          <a:p>
            <a:r>
              <a:rPr lang="en-US" sz="2400" dirty="0"/>
              <a:t>6 Month 9/26/2024			$243,551.00				$250,000.00  </a:t>
            </a:r>
          </a:p>
          <a:p>
            <a:endParaRPr lang="en-US" dirty="0"/>
          </a:p>
          <a:p>
            <a:r>
              <a:rPr lang="en-US" dirty="0">
                <a:solidFill>
                  <a:srgbClr val="A40000"/>
                </a:solidFill>
              </a:rPr>
              <a:t>2023 Year End the Electric Managed account was up 8.8% from 2022. </a:t>
            </a:r>
          </a:p>
          <a:p>
            <a:endParaRPr lang="en-US" dirty="0"/>
          </a:p>
          <a:p>
            <a:r>
              <a:rPr lang="en-US" i="1" dirty="0"/>
              <a:t>**all investment purchases were made at an interest rate above 4%</a:t>
            </a:r>
          </a:p>
        </p:txBody>
      </p:sp>
      <p:sp>
        <p:nvSpPr>
          <p:cNvPr id="4" name="TextBox 3">
            <a:extLst>
              <a:ext uri="{FF2B5EF4-FFF2-40B4-BE49-F238E27FC236}">
                <a16:creationId xmlns:a16="http://schemas.microsoft.com/office/drawing/2014/main" id="{4D5B2A7A-EAD3-F61A-75DD-01752DDC812B}"/>
              </a:ext>
            </a:extLst>
          </p:cNvPr>
          <p:cNvSpPr txBox="1"/>
          <p:nvPr/>
        </p:nvSpPr>
        <p:spPr>
          <a:xfrm>
            <a:off x="611505" y="5793998"/>
            <a:ext cx="10572750" cy="369332"/>
          </a:xfrm>
          <a:prstGeom prst="rect">
            <a:avLst/>
          </a:prstGeom>
          <a:noFill/>
        </p:spPr>
        <p:txBody>
          <a:bodyPr wrap="square" rtlCol="0">
            <a:spAutoFit/>
          </a:bodyPr>
          <a:lstStyle/>
          <a:p>
            <a:endParaRPr lang="en-US" dirty="0"/>
          </a:p>
        </p:txBody>
      </p:sp>
    </p:spTree>
    <p:extLst>
      <p:ext uri="{BB962C8B-B14F-4D97-AF65-F5344CB8AC3E}">
        <p14:creationId xmlns:p14="http://schemas.microsoft.com/office/powerpoint/2010/main" val="29246039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474493-CC89-69E8-A5B3-D2F2D139FC13}"/>
              </a:ext>
            </a:extLst>
          </p:cNvPr>
          <p:cNvSpPr/>
          <p:nvPr/>
        </p:nvSpPr>
        <p:spPr>
          <a:xfrm>
            <a:off x="0" y="1835988"/>
            <a:ext cx="11913870" cy="2646878"/>
          </a:xfrm>
          <a:prstGeom prst="rect">
            <a:avLst/>
          </a:prstGeom>
        </p:spPr>
        <p:txBody>
          <a:bodyPr wrap="square">
            <a:spAutoFit/>
          </a:bodyPr>
          <a:lstStyle/>
          <a:p>
            <a:pPr algn="ctr"/>
            <a:r>
              <a:rPr lang="en-US" sz="5400" dirty="0">
                <a:solidFill>
                  <a:srgbClr val="A40000"/>
                </a:solidFill>
              </a:rPr>
              <a:t>2024 Projects Overview</a:t>
            </a:r>
          </a:p>
          <a:p>
            <a:pPr algn="ctr"/>
            <a:r>
              <a:rPr lang="en-US" sz="2800" dirty="0"/>
              <a:t>Broad Street &amp; N. Main Street Utility Replacement Project</a:t>
            </a:r>
          </a:p>
          <a:p>
            <a:pPr algn="ctr"/>
            <a:r>
              <a:rPr lang="en-US" sz="2800" dirty="0"/>
              <a:t>   ADA Curb Ramp Replacement Project </a:t>
            </a:r>
          </a:p>
          <a:p>
            <a:pPr algn="ctr"/>
            <a:r>
              <a:rPr lang="en-US" sz="2800" dirty="0"/>
              <a:t>   Roadway Resurfacing Project</a:t>
            </a:r>
          </a:p>
          <a:p>
            <a:pPr algn="ctr"/>
            <a:r>
              <a:rPr lang="en-US" sz="2800" dirty="0"/>
              <a:t>   General Utility Projects (electric, storm, sanitary sewer)</a:t>
            </a:r>
          </a:p>
        </p:txBody>
      </p:sp>
    </p:spTree>
    <p:extLst>
      <p:ext uri="{BB962C8B-B14F-4D97-AF65-F5344CB8AC3E}">
        <p14:creationId xmlns:p14="http://schemas.microsoft.com/office/powerpoint/2010/main" val="29666016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23D818E-C910-67B6-DF03-FF3E935B16E1}"/>
              </a:ext>
            </a:extLst>
          </p:cNvPr>
          <p:cNvSpPr txBox="1"/>
          <p:nvPr/>
        </p:nvSpPr>
        <p:spPr>
          <a:xfrm>
            <a:off x="7338060" y="1502987"/>
            <a:ext cx="4339590" cy="2554545"/>
          </a:xfrm>
          <a:prstGeom prst="rect">
            <a:avLst/>
          </a:prstGeom>
          <a:noFill/>
        </p:spPr>
        <p:txBody>
          <a:bodyPr wrap="square" rtlCol="0">
            <a:spAutoFit/>
          </a:bodyPr>
          <a:lstStyle/>
          <a:p>
            <a:pPr algn="ctr"/>
            <a:r>
              <a:rPr lang="en-US" sz="4000" dirty="0"/>
              <a:t>Broad Streets &amp;       N. Main Street</a:t>
            </a:r>
          </a:p>
          <a:p>
            <a:pPr algn="ctr"/>
            <a:r>
              <a:rPr lang="en-US" sz="4000" dirty="0"/>
              <a:t>Utility Replacement Project</a:t>
            </a:r>
          </a:p>
        </p:txBody>
      </p:sp>
      <p:pic>
        <p:nvPicPr>
          <p:cNvPr id="8" name="Picture 7">
            <a:extLst>
              <a:ext uri="{FF2B5EF4-FFF2-40B4-BE49-F238E27FC236}">
                <a16:creationId xmlns:a16="http://schemas.microsoft.com/office/drawing/2014/main" id="{50538B8B-1405-F43C-105B-05FF4BD94A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1" y="0"/>
            <a:ext cx="7109460" cy="5560521"/>
          </a:xfrm>
          <a:prstGeom prst="rect">
            <a:avLst/>
          </a:prstGeom>
          <a:ln w="3175">
            <a:solidFill>
              <a:schemeClr val="tx1"/>
            </a:solidFill>
          </a:ln>
        </p:spPr>
      </p:pic>
    </p:spTree>
    <p:extLst>
      <p:ext uri="{BB962C8B-B14F-4D97-AF65-F5344CB8AC3E}">
        <p14:creationId xmlns:p14="http://schemas.microsoft.com/office/powerpoint/2010/main" val="5831604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5C75547-3002-B35F-A4FC-39B930CFC8D1}"/>
              </a:ext>
            </a:extLst>
          </p:cNvPr>
          <p:cNvSpPr txBox="1"/>
          <p:nvPr/>
        </p:nvSpPr>
        <p:spPr>
          <a:xfrm>
            <a:off x="0" y="199967"/>
            <a:ext cx="12012930" cy="1077218"/>
          </a:xfrm>
          <a:prstGeom prst="rect">
            <a:avLst/>
          </a:prstGeom>
          <a:noFill/>
        </p:spPr>
        <p:txBody>
          <a:bodyPr wrap="square" rtlCol="0">
            <a:spAutoFit/>
          </a:bodyPr>
          <a:lstStyle/>
          <a:p>
            <a:pPr algn="ctr"/>
            <a:r>
              <a:rPr lang="en-US" sz="3600" dirty="0"/>
              <a:t>Broad Streets &amp; N. Main Street Utility Replacement Project</a:t>
            </a:r>
          </a:p>
          <a:p>
            <a:pPr algn="ctr"/>
            <a:r>
              <a:rPr lang="en-US" sz="2800" dirty="0">
                <a:solidFill>
                  <a:srgbClr val="A40000"/>
                </a:solidFill>
              </a:rPr>
              <a:t>Detour Plans</a:t>
            </a:r>
          </a:p>
        </p:txBody>
      </p:sp>
      <p:pic>
        <p:nvPicPr>
          <p:cNvPr id="4" name="Picture 3">
            <a:extLst>
              <a:ext uri="{FF2B5EF4-FFF2-40B4-BE49-F238E27FC236}">
                <a16:creationId xmlns:a16="http://schemas.microsoft.com/office/drawing/2014/main" id="{D35DED74-5D63-1483-DF24-F1AF29F6F4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42977" y="1172592"/>
            <a:ext cx="7429674" cy="5102733"/>
          </a:xfrm>
          <a:prstGeom prst="rect">
            <a:avLst/>
          </a:prstGeom>
        </p:spPr>
      </p:pic>
    </p:spTree>
    <p:extLst>
      <p:ext uri="{BB962C8B-B14F-4D97-AF65-F5344CB8AC3E}">
        <p14:creationId xmlns:p14="http://schemas.microsoft.com/office/powerpoint/2010/main" val="3315107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87E3AB0-6396-4296-B03C-6BB29BF004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30088" y="758540"/>
            <a:ext cx="8408324" cy="5440680"/>
          </a:xfrm>
          <a:prstGeom prst="rect">
            <a:avLst/>
          </a:prstGeom>
        </p:spPr>
      </p:pic>
      <p:sp>
        <p:nvSpPr>
          <p:cNvPr id="6" name="TextBox 5">
            <a:extLst>
              <a:ext uri="{FF2B5EF4-FFF2-40B4-BE49-F238E27FC236}">
                <a16:creationId xmlns:a16="http://schemas.microsoft.com/office/drawing/2014/main" id="{2857567B-6FDA-2004-9381-D59F835D2008}"/>
              </a:ext>
            </a:extLst>
          </p:cNvPr>
          <p:cNvSpPr txBox="1"/>
          <p:nvPr/>
        </p:nvSpPr>
        <p:spPr>
          <a:xfrm>
            <a:off x="-26670" y="50654"/>
            <a:ext cx="12192000" cy="707886"/>
          </a:xfrm>
          <a:prstGeom prst="rect">
            <a:avLst/>
          </a:prstGeom>
          <a:noFill/>
        </p:spPr>
        <p:txBody>
          <a:bodyPr wrap="square" rtlCol="0">
            <a:spAutoFit/>
          </a:bodyPr>
          <a:lstStyle/>
          <a:p>
            <a:pPr algn="ctr"/>
            <a:r>
              <a:rPr lang="en-US" sz="4000" dirty="0">
                <a:solidFill>
                  <a:srgbClr val="A40000"/>
                </a:solidFill>
              </a:rPr>
              <a:t>Detour Plans Cont.</a:t>
            </a:r>
          </a:p>
        </p:txBody>
      </p:sp>
    </p:spTree>
    <p:extLst>
      <p:ext uri="{BB962C8B-B14F-4D97-AF65-F5344CB8AC3E}">
        <p14:creationId xmlns:p14="http://schemas.microsoft.com/office/powerpoint/2010/main" val="2672948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1DFCF50-7973-4F8F-2097-4ADFA57579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25286" y="621142"/>
            <a:ext cx="8564533" cy="5541757"/>
          </a:xfrm>
          <a:prstGeom prst="rect">
            <a:avLst/>
          </a:prstGeom>
        </p:spPr>
      </p:pic>
      <p:sp>
        <p:nvSpPr>
          <p:cNvPr id="3" name="TextBox 2">
            <a:extLst>
              <a:ext uri="{FF2B5EF4-FFF2-40B4-BE49-F238E27FC236}">
                <a16:creationId xmlns:a16="http://schemas.microsoft.com/office/drawing/2014/main" id="{28C1F9B7-CAFC-5A83-E353-42D0E9D498A7}"/>
              </a:ext>
            </a:extLst>
          </p:cNvPr>
          <p:cNvSpPr txBox="1"/>
          <p:nvPr/>
        </p:nvSpPr>
        <p:spPr>
          <a:xfrm>
            <a:off x="-26670" y="50654"/>
            <a:ext cx="12192000" cy="707886"/>
          </a:xfrm>
          <a:prstGeom prst="rect">
            <a:avLst/>
          </a:prstGeom>
          <a:noFill/>
        </p:spPr>
        <p:txBody>
          <a:bodyPr wrap="square" rtlCol="0">
            <a:spAutoFit/>
          </a:bodyPr>
          <a:lstStyle/>
          <a:p>
            <a:pPr algn="ctr"/>
            <a:r>
              <a:rPr lang="en-US" sz="4000" dirty="0">
                <a:solidFill>
                  <a:srgbClr val="A40000"/>
                </a:solidFill>
              </a:rPr>
              <a:t>Detour Plans Cont.</a:t>
            </a:r>
          </a:p>
        </p:txBody>
      </p:sp>
    </p:spTree>
    <p:extLst>
      <p:ext uri="{BB962C8B-B14F-4D97-AF65-F5344CB8AC3E}">
        <p14:creationId xmlns:p14="http://schemas.microsoft.com/office/powerpoint/2010/main" val="2693097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E9BEB90-C95C-C4ED-7CDC-B316BA8595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4011" y="160020"/>
            <a:ext cx="6925460" cy="5351492"/>
          </a:xfrm>
          <a:prstGeom prst="rect">
            <a:avLst/>
          </a:prstGeom>
          <a:ln w="3175">
            <a:solidFill>
              <a:schemeClr val="tx1"/>
            </a:solidFill>
          </a:ln>
        </p:spPr>
      </p:pic>
      <p:sp>
        <p:nvSpPr>
          <p:cNvPr id="4" name="TextBox 3">
            <a:extLst>
              <a:ext uri="{FF2B5EF4-FFF2-40B4-BE49-F238E27FC236}">
                <a16:creationId xmlns:a16="http://schemas.microsoft.com/office/drawing/2014/main" id="{B0949896-CD0C-B7D8-57D1-4F04681EFE30}"/>
              </a:ext>
            </a:extLst>
          </p:cNvPr>
          <p:cNvSpPr txBox="1"/>
          <p:nvPr/>
        </p:nvSpPr>
        <p:spPr>
          <a:xfrm>
            <a:off x="7189471" y="1558493"/>
            <a:ext cx="4339590" cy="3046988"/>
          </a:xfrm>
          <a:prstGeom prst="rect">
            <a:avLst/>
          </a:prstGeom>
          <a:noFill/>
        </p:spPr>
        <p:txBody>
          <a:bodyPr wrap="square" rtlCol="0">
            <a:spAutoFit/>
          </a:bodyPr>
          <a:lstStyle/>
          <a:p>
            <a:pPr algn="ctr"/>
            <a:r>
              <a:rPr lang="en-US" sz="4000" dirty="0"/>
              <a:t>Broad Streets &amp;       N. Main Street</a:t>
            </a:r>
          </a:p>
          <a:p>
            <a:pPr algn="ctr"/>
            <a:r>
              <a:rPr lang="en-US" sz="4000" dirty="0"/>
              <a:t>Utility Replacement Project</a:t>
            </a:r>
          </a:p>
          <a:p>
            <a:pPr algn="ctr"/>
            <a:r>
              <a:rPr lang="en-US" sz="2800" dirty="0">
                <a:solidFill>
                  <a:srgbClr val="A40000"/>
                </a:solidFill>
              </a:rPr>
              <a:t>Grants</a:t>
            </a:r>
          </a:p>
        </p:txBody>
      </p:sp>
    </p:spTree>
    <p:extLst>
      <p:ext uri="{BB962C8B-B14F-4D97-AF65-F5344CB8AC3E}">
        <p14:creationId xmlns:p14="http://schemas.microsoft.com/office/powerpoint/2010/main" val="20556121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BE71B70-6DF5-1A05-7667-896D69AE952B}"/>
              </a:ext>
            </a:extLst>
          </p:cNvPr>
          <p:cNvSpPr txBox="1"/>
          <p:nvPr/>
        </p:nvSpPr>
        <p:spPr>
          <a:xfrm>
            <a:off x="7040880" y="1788737"/>
            <a:ext cx="4339590" cy="2985433"/>
          </a:xfrm>
          <a:prstGeom prst="rect">
            <a:avLst/>
          </a:prstGeom>
          <a:noFill/>
        </p:spPr>
        <p:txBody>
          <a:bodyPr wrap="square" rtlCol="0">
            <a:spAutoFit/>
          </a:bodyPr>
          <a:lstStyle/>
          <a:p>
            <a:pPr algn="ctr"/>
            <a:r>
              <a:rPr lang="en-US" sz="4000" dirty="0"/>
              <a:t>Broad Streets &amp;       N. Main Street</a:t>
            </a:r>
          </a:p>
          <a:p>
            <a:pPr algn="ctr"/>
            <a:r>
              <a:rPr lang="en-US" sz="4000" dirty="0"/>
              <a:t>Utility Replacement Project</a:t>
            </a:r>
          </a:p>
          <a:p>
            <a:pPr algn="ctr"/>
            <a:r>
              <a:rPr lang="en-US" sz="2800" dirty="0">
                <a:solidFill>
                  <a:srgbClr val="A40000"/>
                </a:solidFill>
              </a:rPr>
              <a:t>Tentative Schedule</a:t>
            </a:r>
          </a:p>
        </p:txBody>
      </p:sp>
      <p:pic>
        <p:nvPicPr>
          <p:cNvPr id="6" name="Picture 5">
            <a:extLst>
              <a:ext uri="{FF2B5EF4-FFF2-40B4-BE49-F238E27FC236}">
                <a16:creationId xmlns:a16="http://schemas.microsoft.com/office/drawing/2014/main" id="{EF0C7E7B-E9B9-75C0-08AD-BE2A2B3A6C9B}"/>
              </a:ext>
            </a:extLst>
          </p:cNvPr>
          <p:cNvPicPr>
            <a:picLocks noChangeAspect="1"/>
          </p:cNvPicPr>
          <p:nvPr/>
        </p:nvPicPr>
        <p:blipFill>
          <a:blip r:embed="rId2"/>
          <a:stretch>
            <a:fillRect/>
          </a:stretch>
        </p:blipFill>
        <p:spPr>
          <a:xfrm>
            <a:off x="217171" y="76636"/>
            <a:ext cx="6684646" cy="5405076"/>
          </a:xfrm>
          <a:prstGeom prst="rect">
            <a:avLst/>
          </a:prstGeom>
          <a:ln w="3175">
            <a:solidFill>
              <a:schemeClr val="tx1"/>
            </a:solidFill>
          </a:ln>
        </p:spPr>
      </p:pic>
    </p:spTree>
    <p:extLst>
      <p:ext uri="{BB962C8B-B14F-4D97-AF65-F5344CB8AC3E}">
        <p14:creationId xmlns:p14="http://schemas.microsoft.com/office/powerpoint/2010/main" val="13801277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0CC699A-5D99-49F9-B38A-F2005F7B3945}"/>
              </a:ext>
            </a:extLst>
          </p:cNvPr>
          <p:cNvSpPr txBox="1"/>
          <p:nvPr/>
        </p:nvSpPr>
        <p:spPr>
          <a:xfrm>
            <a:off x="-164793" y="3349398"/>
            <a:ext cx="2628900" cy="861774"/>
          </a:xfrm>
          <a:prstGeom prst="rect">
            <a:avLst/>
          </a:prstGeom>
          <a:noFill/>
        </p:spPr>
        <p:txBody>
          <a:bodyPr wrap="square" rtlCol="0">
            <a:spAutoFit/>
          </a:bodyPr>
          <a:lstStyle/>
          <a:p>
            <a:pPr algn="ctr"/>
            <a:r>
              <a:rPr lang="en-US" sz="1600" dirty="0">
                <a:latin typeface="Agency FB" panose="020B0503020202020204" pitchFamily="34" charset="0"/>
              </a:rPr>
              <a:t>Jason Ferguson</a:t>
            </a:r>
          </a:p>
          <a:p>
            <a:pPr algn="ctr"/>
            <a:r>
              <a:rPr lang="en-US" sz="1600" dirty="0">
                <a:latin typeface="Agency FB" panose="020B0503020202020204" pitchFamily="34" charset="0"/>
              </a:rPr>
              <a:t>Council President</a:t>
            </a:r>
          </a:p>
          <a:p>
            <a:pPr algn="ctr"/>
            <a:r>
              <a:rPr lang="en-US" sz="1600" dirty="0" err="1">
                <a:latin typeface="Agency FB" panose="020B0503020202020204" pitchFamily="34" charset="0"/>
              </a:rPr>
              <a:t>jferguson@hatfieldborough.com</a:t>
            </a:r>
            <a:r>
              <a:rPr lang="en-US" sz="1600" dirty="0">
                <a:latin typeface="Agency FB" panose="020B0503020202020204" pitchFamily="34" charset="0"/>
              </a:rPr>
              <a:t>  </a:t>
            </a:r>
          </a:p>
        </p:txBody>
      </p:sp>
      <p:sp>
        <p:nvSpPr>
          <p:cNvPr id="8" name="TextBox 7">
            <a:extLst>
              <a:ext uri="{FF2B5EF4-FFF2-40B4-BE49-F238E27FC236}">
                <a16:creationId xmlns:a16="http://schemas.microsoft.com/office/drawing/2014/main" id="{C474648C-AFC2-45EC-B7C0-3283773E3A6B}"/>
              </a:ext>
            </a:extLst>
          </p:cNvPr>
          <p:cNvSpPr txBox="1"/>
          <p:nvPr/>
        </p:nvSpPr>
        <p:spPr>
          <a:xfrm>
            <a:off x="2157883" y="3349398"/>
            <a:ext cx="2628900" cy="861774"/>
          </a:xfrm>
          <a:prstGeom prst="rect">
            <a:avLst/>
          </a:prstGeom>
          <a:noFill/>
        </p:spPr>
        <p:txBody>
          <a:bodyPr wrap="square" rtlCol="0">
            <a:spAutoFit/>
          </a:bodyPr>
          <a:lstStyle/>
          <a:p>
            <a:pPr algn="ctr"/>
            <a:r>
              <a:rPr lang="en-US" sz="1600" dirty="0">
                <a:latin typeface="Agency FB" panose="020B0503020202020204" pitchFamily="34" charset="0"/>
              </a:rPr>
              <a:t>Richard Girard</a:t>
            </a:r>
          </a:p>
          <a:p>
            <a:pPr algn="ctr"/>
            <a:r>
              <a:rPr lang="en-US" sz="1600" dirty="0">
                <a:latin typeface="Agency FB" panose="020B0503020202020204" pitchFamily="34" charset="0"/>
              </a:rPr>
              <a:t>Council  Vice President</a:t>
            </a:r>
          </a:p>
          <a:p>
            <a:pPr algn="ctr"/>
            <a:r>
              <a:rPr lang="en-US" sz="1600" dirty="0" err="1">
                <a:latin typeface="Agency FB" panose="020B0503020202020204" pitchFamily="34" charset="0"/>
              </a:rPr>
              <a:t>rgirard@hatfieldborough.com</a:t>
            </a:r>
            <a:endParaRPr lang="en-US" sz="1600" dirty="0">
              <a:latin typeface="Agency FB" panose="020B0503020202020204" pitchFamily="34" charset="0"/>
            </a:endParaRPr>
          </a:p>
        </p:txBody>
      </p:sp>
      <p:sp>
        <p:nvSpPr>
          <p:cNvPr id="9" name="TextBox 8">
            <a:extLst>
              <a:ext uri="{FF2B5EF4-FFF2-40B4-BE49-F238E27FC236}">
                <a16:creationId xmlns:a16="http://schemas.microsoft.com/office/drawing/2014/main" id="{EFB32680-8EB5-4453-9A6F-9629728FEE08}"/>
              </a:ext>
            </a:extLst>
          </p:cNvPr>
          <p:cNvSpPr txBox="1"/>
          <p:nvPr/>
        </p:nvSpPr>
        <p:spPr>
          <a:xfrm>
            <a:off x="6752261" y="3338582"/>
            <a:ext cx="2628900" cy="861774"/>
          </a:xfrm>
          <a:prstGeom prst="rect">
            <a:avLst/>
          </a:prstGeom>
          <a:noFill/>
        </p:spPr>
        <p:txBody>
          <a:bodyPr wrap="square" rtlCol="0">
            <a:spAutoFit/>
          </a:bodyPr>
          <a:lstStyle/>
          <a:p>
            <a:pPr algn="ctr"/>
            <a:r>
              <a:rPr lang="en-US" sz="1600" dirty="0">
                <a:latin typeface="Agency FB" panose="020B0503020202020204" pitchFamily="34" charset="0"/>
              </a:rPr>
              <a:t>James Fagan</a:t>
            </a:r>
          </a:p>
          <a:p>
            <a:pPr algn="ctr"/>
            <a:r>
              <a:rPr lang="en-US" sz="1600" dirty="0">
                <a:latin typeface="Agency FB" panose="020B0503020202020204" pitchFamily="34" charset="0"/>
              </a:rPr>
              <a:t>Council  Member</a:t>
            </a:r>
          </a:p>
          <a:p>
            <a:pPr algn="ctr"/>
            <a:r>
              <a:rPr lang="en-US" sz="1600" dirty="0" err="1">
                <a:latin typeface="Agency FB" panose="020B0503020202020204" pitchFamily="34" charset="0"/>
              </a:rPr>
              <a:t>jfagan@hatfieldborough.com</a:t>
            </a:r>
            <a:endParaRPr lang="en-US" sz="1600" dirty="0">
              <a:latin typeface="Agency FB" panose="020B0503020202020204" pitchFamily="34" charset="0"/>
            </a:endParaRPr>
          </a:p>
        </p:txBody>
      </p:sp>
      <p:sp>
        <p:nvSpPr>
          <p:cNvPr id="12" name="TextBox 11">
            <a:extLst>
              <a:ext uri="{FF2B5EF4-FFF2-40B4-BE49-F238E27FC236}">
                <a16:creationId xmlns:a16="http://schemas.microsoft.com/office/drawing/2014/main" id="{92FE6BE0-1D21-4C0E-857D-7C90273C5B1E}"/>
              </a:ext>
            </a:extLst>
          </p:cNvPr>
          <p:cNvSpPr txBox="1"/>
          <p:nvPr/>
        </p:nvSpPr>
        <p:spPr>
          <a:xfrm>
            <a:off x="8976131" y="3328894"/>
            <a:ext cx="2628900" cy="861774"/>
          </a:xfrm>
          <a:prstGeom prst="rect">
            <a:avLst/>
          </a:prstGeom>
          <a:noFill/>
        </p:spPr>
        <p:txBody>
          <a:bodyPr wrap="square" rtlCol="0">
            <a:spAutoFit/>
          </a:bodyPr>
          <a:lstStyle/>
          <a:p>
            <a:pPr algn="ctr"/>
            <a:r>
              <a:rPr lang="en-US" sz="1600" dirty="0">
                <a:latin typeface="Agency FB" panose="020B0503020202020204" pitchFamily="34" charset="0"/>
              </a:rPr>
              <a:t>Michelle Kroesser</a:t>
            </a:r>
          </a:p>
          <a:p>
            <a:pPr algn="ctr"/>
            <a:r>
              <a:rPr lang="en-US" sz="1600" dirty="0">
                <a:latin typeface="Agency FB" panose="020B0503020202020204" pitchFamily="34" charset="0"/>
              </a:rPr>
              <a:t>Council  Member</a:t>
            </a:r>
          </a:p>
          <a:p>
            <a:pPr algn="ctr"/>
            <a:r>
              <a:rPr lang="en-US" sz="1600" dirty="0" err="1">
                <a:latin typeface="Agency FB" panose="020B0503020202020204" pitchFamily="34" charset="0"/>
              </a:rPr>
              <a:t>mkroesser@hatfieldborough.com</a:t>
            </a:r>
            <a:r>
              <a:rPr lang="en-US" sz="1600" dirty="0">
                <a:latin typeface="Agency FB" panose="020B0503020202020204" pitchFamily="34" charset="0"/>
              </a:rPr>
              <a:t>  </a:t>
            </a:r>
          </a:p>
        </p:txBody>
      </p:sp>
      <p:pic>
        <p:nvPicPr>
          <p:cNvPr id="15" name="Picture 14">
            <a:extLst>
              <a:ext uri="{FF2B5EF4-FFF2-40B4-BE49-F238E27FC236}">
                <a16:creationId xmlns:a16="http://schemas.microsoft.com/office/drawing/2014/main" id="{FC460820-EFE2-4B11-892B-DA3639DE343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5760" y="1134334"/>
            <a:ext cx="1567794" cy="2194560"/>
          </a:xfrm>
          <a:prstGeom prst="rect">
            <a:avLst/>
          </a:prstGeom>
        </p:spPr>
      </p:pic>
      <p:sp>
        <p:nvSpPr>
          <p:cNvPr id="20" name="TextBox 19">
            <a:extLst>
              <a:ext uri="{FF2B5EF4-FFF2-40B4-BE49-F238E27FC236}">
                <a16:creationId xmlns:a16="http://schemas.microsoft.com/office/drawing/2014/main" id="{4CBF12DA-9E0A-48E6-8134-D00C37FBF26A}"/>
              </a:ext>
            </a:extLst>
          </p:cNvPr>
          <p:cNvSpPr txBox="1"/>
          <p:nvPr/>
        </p:nvSpPr>
        <p:spPr>
          <a:xfrm>
            <a:off x="0" y="177158"/>
            <a:ext cx="11212829" cy="707886"/>
          </a:xfrm>
          <a:prstGeom prst="rect">
            <a:avLst/>
          </a:prstGeom>
          <a:noFill/>
        </p:spPr>
        <p:txBody>
          <a:bodyPr wrap="square" rtlCol="0">
            <a:spAutoFit/>
          </a:bodyPr>
          <a:lstStyle/>
          <a:p>
            <a:pPr algn="ctr"/>
            <a:r>
              <a:rPr lang="en-US" sz="4000" dirty="0"/>
              <a:t>Elected Officials</a:t>
            </a:r>
          </a:p>
        </p:txBody>
      </p:sp>
      <p:sp>
        <p:nvSpPr>
          <p:cNvPr id="21" name="TextBox 20">
            <a:extLst>
              <a:ext uri="{FF2B5EF4-FFF2-40B4-BE49-F238E27FC236}">
                <a16:creationId xmlns:a16="http://schemas.microsoft.com/office/drawing/2014/main" id="{DE0B15D5-4ABE-4B3A-85E2-98C65C3D3089}"/>
              </a:ext>
            </a:extLst>
          </p:cNvPr>
          <p:cNvSpPr txBox="1"/>
          <p:nvPr/>
        </p:nvSpPr>
        <p:spPr>
          <a:xfrm>
            <a:off x="2867485" y="4565366"/>
            <a:ext cx="2628900" cy="923330"/>
          </a:xfrm>
          <a:prstGeom prst="rect">
            <a:avLst/>
          </a:prstGeom>
          <a:noFill/>
        </p:spPr>
        <p:txBody>
          <a:bodyPr wrap="square" rtlCol="0">
            <a:spAutoFit/>
          </a:bodyPr>
          <a:lstStyle/>
          <a:p>
            <a:pPr algn="ctr"/>
            <a:r>
              <a:rPr lang="en-US" dirty="0">
                <a:latin typeface="Agency FB" panose="020B0503020202020204" pitchFamily="34" charset="0"/>
              </a:rPr>
              <a:t>Mary Anne Girard</a:t>
            </a:r>
          </a:p>
          <a:p>
            <a:pPr algn="ctr"/>
            <a:r>
              <a:rPr lang="en-US" dirty="0">
                <a:latin typeface="Agency FB" panose="020B0503020202020204" pitchFamily="34" charset="0"/>
              </a:rPr>
              <a:t>Mayor</a:t>
            </a:r>
          </a:p>
          <a:p>
            <a:pPr algn="ctr"/>
            <a:r>
              <a:rPr lang="en-US" dirty="0" err="1">
                <a:latin typeface="Agency FB" panose="020B0503020202020204" pitchFamily="34" charset="0"/>
              </a:rPr>
              <a:t>magirard@hatfieldborough.com</a:t>
            </a:r>
            <a:endParaRPr lang="en-US" dirty="0">
              <a:latin typeface="Agency FB" panose="020B0503020202020204" pitchFamily="34" charset="0"/>
            </a:endParaRPr>
          </a:p>
        </p:txBody>
      </p:sp>
      <p:sp>
        <p:nvSpPr>
          <p:cNvPr id="24" name="TextBox 23">
            <a:extLst>
              <a:ext uri="{FF2B5EF4-FFF2-40B4-BE49-F238E27FC236}">
                <a16:creationId xmlns:a16="http://schemas.microsoft.com/office/drawing/2014/main" id="{F4458463-A3BE-4E22-9C82-AE052707A278}"/>
              </a:ext>
            </a:extLst>
          </p:cNvPr>
          <p:cNvSpPr txBox="1"/>
          <p:nvPr/>
        </p:nvSpPr>
        <p:spPr>
          <a:xfrm>
            <a:off x="5496384" y="4565366"/>
            <a:ext cx="2664635" cy="923330"/>
          </a:xfrm>
          <a:prstGeom prst="rect">
            <a:avLst/>
          </a:prstGeom>
          <a:noFill/>
        </p:spPr>
        <p:txBody>
          <a:bodyPr wrap="square" rtlCol="0">
            <a:spAutoFit/>
          </a:bodyPr>
          <a:lstStyle/>
          <a:p>
            <a:pPr algn="ctr"/>
            <a:r>
              <a:rPr lang="en-US" dirty="0">
                <a:latin typeface="Agency FB" panose="020B0503020202020204" pitchFamily="34" charset="0"/>
              </a:rPr>
              <a:t>Marie Snyder</a:t>
            </a:r>
          </a:p>
          <a:p>
            <a:pPr algn="ctr"/>
            <a:r>
              <a:rPr lang="en-US" dirty="0">
                <a:latin typeface="Agency FB" panose="020B0503020202020204" pitchFamily="34" charset="0"/>
              </a:rPr>
              <a:t>Tax Collector</a:t>
            </a:r>
          </a:p>
          <a:p>
            <a:pPr algn="ctr"/>
            <a:r>
              <a:rPr lang="en-US" dirty="0" err="1">
                <a:latin typeface="Agency FB" panose="020B0503020202020204" pitchFamily="34" charset="0"/>
              </a:rPr>
              <a:t>taxcollector@hatfieldborough.com</a:t>
            </a:r>
            <a:endParaRPr lang="en-US" dirty="0">
              <a:latin typeface="Agency FB" panose="020B0503020202020204" pitchFamily="34" charset="0"/>
            </a:endParaRPr>
          </a:p>
        </p:txBody>
      </p:sp>
      <p:pic>
        <p:nvPicPr>
          <p:cNvPr id="4" name="Picture 3">
            <a:extLst>
              <a:ext uri="{FF2B5EF4-FFF2-40B4-BE49-F238E27FC236}">
                <a16:creationId xmlns:a16="http://schemas.microsoft.com/office/drawing/2014/main" id="{1EBF75E1-DCB8-20AD-3B49-EDD038601C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52451" y="1133106"/>
            <a:ext cx="1567793" cy="2195788"/>
          </a:xfrm>
          <a:prstGeom prst="rect">
            <a:avLst/>
          </a:prstGeom>
        </p:spPr>
      </p:pic>
      <p:pic>
        <p:nvPicPr>
          <p:cNvPr id="10" name="Picture 9">
            <a:extLst>
              <a:ext uri="{FF2B5EF4-FFF2-40B4-BE49-F238E27FC236}">
                <a16:creationId xmlns:a16="http://schemas.microsoft.com/office/drawing/2014/main" id="{50BC5B67-EA0B-143E-9070-F6A0BF52196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01400" y="4320540"/>
            <a:ext cx="1297603" cy="1817372"/>
          </a:xfrm>
          <a:prstGeom prst="rect">
            <a:avLst/>
          </a:prstGeom>
        </p:spPr>
      </p:pic>
      <p:pic>
        <p:nvPicPr>
          <p:cNvPr id="18" name="Picture 17">
            <a:extLst>
              <a:ext uri="{FF2B5EF4-FFF2-40B4-BE49-F238E27FC236}">
                <a16:creationId xmlns:a16="http://schemas.microsoft.com/office/drawing/2014/main" id="{D48B5D59-DE9B-8AFD-2438-686CB7FD4BB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80110" y="1060481"/>
            <a:ext cx="1626564" cy="2278101"/>
          </a:xfrm>
          <a:prstGeom prst="rect">
            <a:avLst/>
          </a:prstGeom>
        </p:spPr>
      </p:pic>
      <p:sp>
        <p:nvSpPr>
          <p:cNvPr id="2" name="TextBox 1">
            <a:extLst>
              <a:ext uri="{FF2B5EF4-FFF2-40B4-BE49-F238E27FC236}">
                <a16:creationId xmlns:a16="http://schemas.microsoft.com/office/drawing/2014/main" id="{B075181E-08F4-8392-71F5-6C8FBBB7BB67}"/>
              </a:ext>
            </a:extLst>
          </p:cNvPr>
          <p:cNvSpPr txBox="1"/>
          <p:nvPr/>
        </p:nvSpPr>
        <p:spPr>
          <a:xfrm>
            <a:off x="4528391" y="3349398"/>
            <a:ext cx="2628900" cy="861774"/>
          </a:xfrm>
          <a:prstGeom prst="rect">
            <a:avLst/>
          </a:prstGeom>
          <a:noFill/>
        </p:spPr>
        <p:txBody>
          <a:bodyPr wrap="square" rtlCol="0">
            <a:spAutoFit/>
          </a:bodyPr>
          <a:lstStyle/>
          <a:p>
            <a:pPr algn="ctr"/>
            <a:r>
              <a:rPr lang="en-US" sz="1600" dirty="0">
                <a:latin typeface="Agency FB" panose="020B0503020202020204" pitchFamily="34" charset="0"/>
              </a:rPr>
              <a:t>Larry Burns</a:t>
            </a:r>
          </a:p>
          <a:p>
            <a:pPr algn="ctr"/>
            <a:r>
              <a:rPr lang="en-US" sz="1600" dirty="0">
                <a:latin typeface="Agency FB" panose="020B0503020202020204" pitchFamily="34" charset="0"/>
              </a:rPr>
              <a:t>Council  Member</a:t>
            </a:r>
          </a:p>
          <a:p>
            <a:pPr algn="ctr"/>
            <a:r>
              <a:rPr lang="en-US" sz="1600" dirty="0" err="1">
                <a:latin typeface="Agency FB" panose="020B0503020202020204" pitchFamily="34" charset="0"/>
              </a:rPr>
              <a:t>lburns@hatfieldborough.com</a:t>
            </a:r>
            <a:endParaRPr lang="en-US" sz="1600" dirty="0">
              <a:latin typeface="Agency FB" panose="020B0503020202020204" pitchFamily="34" charset="0"/>
            </a:endParaRPr>
          </a:p>
        </p:txBody>
      </p:sp>
      <p:pic>
        <p:nvPicPr>
          <p:cNvPr id="7" name="Picture 6">
            <a:extLst>
              <a:ext uri="{FF2B5EF4-FFF2-40B4-BE49-F238E27FC236}">
                <a16:creationId xmlns:a16="http://schemas.microsoft.com/office/drawing/2014/main" id="{E25484B5-46AB-613C-335F-623EDC5D388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33421" y="1060481"/>
            <a:ext cx="1648673" cy="2307450"/>
          </a:xfrm>
          <a:prstGeom prst="rect">
            <a:avLst/>
          </a:prstGeom>
        </p:spPr>
      </p:pic>
      <p:pic>
        <p:nvPicPr>
          <p:cNvPr id="16" name="Picture 15">
            <a:extLst>
              <a:ext uri="{FF2B5EF4-FFF2-40B4-BE49-F238E27FC236}">
                <a16:creationId xmlns:a16="http://schemas.microsoft.com/office/drawing/2014/main" id="{224185F4-0B66-94D0-3E9D-F9F1B8578D5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581961" y="1021444"/>
            <a:ext cx="1448583" cy="2307450"/>
          </a:xfrm>
          <a:prstGeom prst="rect">
            <a:avLst/>
          </a:prstGeom>
        </p:spPr>
      </p:pic>
      <p:pic>
        <p:nvPicPr>
          <p:cNvPr id="22" name="Picture 21">
            <a:extLst>
              <a:ext uri="{FF2B5EF4-FFF2-40B4-BE49-F238E27FC236}">
                <a16:creationId xmlns:a16="http://schemas.microsoft.com/office/drawing/2014/main" id="{EBF7149C-7E79-CDF2-47BD-AC185886163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220816" y="4320540"/>
            <a:ext cx="1510629" cy="1817372"/>
          </a:xfrm>
          <a:prstGeom prst="rect">
            <a:avLst/>
          </a:prstGeom>
        </p:spPr>
      </p:pic>
    </p:spTree>
    <p:extLst>
      <p:ext uri="{BB962C8B-B14F-4D97-AF65-F5344CB8AC3E}">
        <p14:creationId xmlns:p14="http://schemas.microsoft.com/office/powerpoint/2010/main" val="19066541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D13986F-3893-B77A-4AE3-1515DF34BDF4}"/>
              </a:ext>
            </a:extLst>
          </p:cNvPr>
          <p:cNvSpPr txBox="1"/>
          <p:nvPr/>
        </p:nvSpPr>
        <p:spPr>
          <a:xfrm>
            <a:off x="0" y="177158"/>
            <a:ext cx="12192000" cy="707886"/>
          </a:xfrm>
          <a:prstGeom prst="rect">
            <a:avLst/>
          </a:prstGeom>
          <a:noFill/>
        </p:spPr>
        <p:txBody>
          <a:bodyPr wrap="square" rtlCol="0">
            <a:spAutoFit/>
          </a:bodyPr>
          <a:lstStyle/>
          <a:p>
            <a:pPr algn="ctr"/>
            <a:r>
              <a:rPr lang="en-US" sz="4000" dirty="0"/>
              <a:t>ADA Curb Ramp Replacement Project</a:t>
            </a:r>
          </a:p>
        </p:txBody>
      </p:sp>
      <p:pic>
        <p:nvPicPr>
          <p:cNvPr id="8" name="Picture 7">
            <a:extLst>
              <a:ext uri="{FF2B5EF4-FFF2-40B4-BE49-F238E27FC236}">
                <a16:creationId xmlns:a16="http://schemas.microsoft.com/office/drawing/2014/main" id="{7EA54B27-3EFB-3E5C-A66E-D48D5AD745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0820" y="1169670"/>
            <a:ext cx="5359400" cy="4019550"/>
          </a:xfrm>
          <a:prstGeom prst="rect">
            <a:avLst/>
          </a:prstGeom>
          <a:ln w="3175">
            <a:solidFill>
              <a:schemeClr val="tx1"/>
            </a:solidFill>
          </a:ln>
        </p:spPr>
      </p:pic>
      <p:pic>
        <p:nvPicPr>
          <p:cNvPr id="4" name="Picture 3">
            <a:extLst>
              <a:ext uri="{FF2B5EF4-FFF2-40B4-BE49-F238E27FC236}">
                <a16:creationId xmlns:a16="http://schemas.microsoft.com/office/drawing/2014/main" id="{3B06074B-76E9-5D0C-071C-3589737AA7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55030" y="1169669"/>
            <a:ext cx="5565140" cy="4173855"/>
          </a:xfrm>
          <a:prstGeom prst="rect">
            <a:avLst/>
          </a:prstGeom>
          <a:ln w="3175">
            <a:solidFill>
              <a:schemeClr val="tx1"/>
            </a:solidFill>
          </a:ln>
        </p:spPr>
      </p:pic>
    </p:spTree>
    <p:extLst>
      <p:ext uri="{BB962C8B-B14F-4D97-AF65-F5344CB8AC3E}">
        <p14:creationId xmlns:p14="http://schemas.microsoft.com/office/powerpoint/2010/main" val="26174304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F6C9C7F-2984-39B9-170B-63CA57097FA1}"/>
              </a:ext>
            </a:extLst>
          </p:cNvPr>
          <p:cNvSpPr txBox="1"/>
          <p:nvPr/>
        </p:nvSpPr>
        <p:spPr>
          <a:xfrm>
            <a:off x="7955280" y="1971668"/>
            <a:ext cx="4236720" cy="1938992"/>
          </a:xfrm>
          <a:prstGeom prst="rect">
            <a:avLst/>
          </a:prstGeom>
          <a:noFill/>
        </p:spPr>
        <p:txBody>
          <a:bodyPr wrap="square" rtlCol="0">
            <a:spAutoFit/>
          </a:bodyPr>
          <a:lstStyle/>
          <a:p>
            <a:pPr algn="ctr"/>
            <a:r>
              <a:rPr lang="en-US" sz="4000" dirty="0"/>
              <a:t>Roadway Resurfacing Project</a:t>
            </a:r>
          </a:p>
        </p:txBody>
      </p:sp>
      <p:pic>
        <p:nvPicPr>
          <p:cNvPr id="4" name="Picture 3">
            <a:extLst>
              <a:ext uri="{FF2B5EF4-FFF2-40B4-BE49-F238E27FC236}">
                <a16:creationId xmlns:a16="http://schemas.microsoft.com/office/drawing/2014/main" id="{2A414CB4-8A7E-34AF-F099-9CEAA452ED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487" y="217170"/>
            <a:ext cx="8506383" cy="5150402"/>
          </a:xfrm>
          <a:prstGeom prst="rect">
            <a:avLst/>
          </a:prstGeom>
          <a:ln w="3175">
            <a:solidFill>
              <a:schemeClr val="tx1"/>
            </a:solidFill>
          </a:ln>
        </p:spPr>
      </p:pic>
    </p:spTree>
    <p:extLst>
      <p:ext uri="{BB962C8B-B14F-4D97-AF65-F5344CB8AC3E}">
        <p14:creationId xmlns:p14="http://schemas.microsoft.com/office/powerpoint/2010/main" val="40192171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2F3C188-CF92-5462-EF7E-C20BD321C5B1}"/>
              </a:ext>
            </a:extLst>
          </p:cNvPr>
          <p:cNvSpPr txBox="1"/>
          <p:nvPr/>
        </p:nvSpPr>
        <p:spPr>
          <a:xfrm>
            <a:off x="0" y="177158"/>
            <a:ext cx="12192000" cy="707886"/>
          </a:xfrm>
          <a:prstGeom prst="rect">
            <a:avLst/>
          </a:prstGeom>
          <a:noFill/>
        </p:spPr>
        <p:txBody>
          <a:bodyPr wrap="square" rtlCol="0">
            <a:spAutoFit/>
          </a:bodyPr>
          <a:lstStyle/>
          <a:p>
            <a:pPr algn="ctr"/>
            <a:r>
              <a:rPr lang="en-US" sz="4000" dirty="0"/>
              <a:t>General Utility Projects</a:t>
            </a:r>
          </a:p>
        </p:txBody>
      </p:sp>
      <p:pic>
        <p:nvPicPr>
          <p:cNvPr id="4" name="Picture 3">
            <a:extLst>
              <a:ext uri="{FF2B5EF4-FFF2-40B4-BE49-F238E27FC236}">
                <a16:creationId xmlns:a16="http://schemas.microsoft.com/office/drawing/2014/main" id="{DF8E830D-4809-7807-BACB-AB2AD56C9F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5370" y="946353"/>
            <a:ext cx="3699509" cy="4483947"/>
          </a:xfrm>
          <a:prstGeom prst="rect">
            <a:avLst/>
          </a:prstGeom>
          <a:ln w="3175">
            <a:solidFill>
              <a:schemeClr val="tx1"/>
            </a:solidFill>
          </a:ln>
        </p:spPr>
      </p:pic>
      <p:pic>
        <p:nvPicPr>
          <p:cNvPr id="3" name="Picture 2">
            <a:extLst>
              <a:ext uri="{FF2B5EF4-FFF2-40B4-BE49-F238E27FC236}">
                <a16:creationId xmlns:a16="http://schemas.microsoft.com/office/drawing/2014/main" id="{A2627FE4-8077-1EB1-990B-3F8CEF6927BC}"/>
              </a:ext>
            </a:extLst>
          </p:cNvPr>
          <p:cNvPicPr>
            <a:picLocks noChangeAspect="1"/>
          </p:cNvPicPr>
          <p:nvPr/>
        </p:nvPicPr>
        <p:blipFill>
          <a:blip r:embed="rId3"/>
          <a:stretch>
            <a:fillRect/>
          </a:stretch>
        </p:blipFill>
        <p:spPr>
          <a:xfrm>
            <a:off x="5204731" y="1127699"/>
            <a:ext cx="5931899" cy="4121253"/>
          </a:xfrm>
          <a:prstGeom prst="rect">
            <a:avLst/>
          </a:prstGeom>
        </p:spPr>
      </p:pic>
    </p:spTree>
    <p:extLst>
      <p:ext uri="{BB962C8B-B14F-4D97-AF65-F5344CB8AC3E}">
        <p14:creationId xmlns:p14="http://schemas.microsoft.com/office/powerpoint/2010/main" val="40179507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A972479-79B9-5DEA-1BDC-9EE1158A31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1530" y="800100"/>
            <a:ext cx="3657600" cy="4439114"/>
          </a:xfrm>
          <a:prstGeom prst="rect">
            <a:avLst/>
          </a:prstGeom>
          <a:ln w="3175">
            <a:solidFill>
              <a:schemeClr val="tx1"/>
            </a:solidFill>
          </a:ln>
        </p:spPr>
      </p:pic>
      <p:sp>
        <p:nvSpPr>
          <p:cNvPr id="8" name="TextBox 7">
            <a:extLst>
              <a:ext uri="{FF2B5EF4-FFF2-40B4-BE49-F238E27FC236}">
                <a16:creationId xmlns:a16="http://schemas.microsoft.com/office/drawing/2014/main" id="{67924311-584D-D5D9-8A56-DE9A69EEED0E}"/>
              </a:ext>
            </a:extLst>
          </p:cNvPr>
          <p:cNvSpPr txBox="1"/>
          <p:nvPr/>
        </p:nvSpPr>
        <p:spPr>
          <a:xfrm>
            <a:off x="-108284" y="80330"/>
            <a:ext cx="12192000" cy="707886"/>
          </a:xfrm>
          <a:prstGeom prst="rect">
            <a:avLst/>
          </a:prstGeom>
          <a:noFill/>
        </p:spPr>
        <p:txBody>
          <a:bodyPr wrap="square" rtlCol="0">
            <a:spAutoFit/>
          </a:bodyPr>
          <a:lstStyle/>
          <a:p>
            <a:pPr algn="ctr"/>
            <a:r>
              <a:rPr lang="en-US" sz="4000" dirty="0"/>
              <a:t>General Utility Projects</a:t>
            </a:r>
          </a:p>
        </p:txBody>
      </p:sp>
      <p:pic>
        <p:nvPicPr>
          <p:cNvPr id="4" name="Picture 3">
            <a:extLst>
              <a:ext uri="{FF2B5EF4-FFF2-40B4-BE49-F238E27FC236}">
                <a16:creationId xmlns:a16="http://schemas.microsoft.com/office/drawing/2014/main" id="{6597E458-6320-FCD7-F618-CCB68D488A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32120" y="800100"/>
            <a:ext cx="4507230" cy="4592320"/>
          </a:xfrm>
          <a:prstGeom prst="rect">
            <a:avLst/>
          </a:prstGeom>
          <a:ln w="3175">
            <a:solidFill>
              <a:schemeClr val="tx1"/>
            </a:solidFill>
          </a:ln>
        </p:spPr>
      </p:pic>
    </p:spTree>
    <p:extLst>
      <p:ext uri="{BB962C8B-B14F-4D97-AF65-F5344CB8AC3E}">
        <p14:creationId xmlns:p14="http://schemas.microsoft.com/office/powerpoint/2010/main" val="19445027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8F848E5-4944-9D91-8862-0AF4BC8329EA}"/>
              </a:ext>
            </a:extLst>
          </p:cNvPr>
          <p:cNvSpPr txBox="1"/>
          <p:nvPr/>
        </p:nvSpPr>
        <p:spPr>
          <a:xfrm>
            <a:off x="0" y="117001"/>
            <a:ext cx="12192000" cy="707886"/>
          </a:xfrm>
          <a:prstGeom prst="rect">
            <a:avLst/>
          </a:prstGeom>
          <a:noFill/>
        </p:spPr>
        <p:txBody>
          <a:bodyPr wrap="square" rtlCol="0">
            <a:spAutoFit/>
          </a:bodyPr>
          <a:lstStyle/>
          <a:p>
            <a:pPr algn="ctr"/>
            <a:r>
              <a:rPr lang="en-US" sz="4000" dirty="0"/>
              <a:t>General Utility Projects</a:t>
            </a:r>
          </a:p>
        </p:txBody>
      </p:sp>
      <p:pic>
        <p:nvPicPr>
          <p:cNvPr id="6" name="Picture 5">
            <a:extLst>
              <a:ext uri="{FF2B5EF4-FFF2-40B4-BE49-F238E27FC236}">
                <a16:creationId xmlns:a16="http://schemas.microsoft.com/office/drawing/2014/main" id="{9182301E-565E-EDDD-A9BC-8C1882B11E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3782" y="940630"/>
            <a:ext cx="3357814" cy="4477085"/>
          </a:xfrm>
          <a:prstGeom prst="rect">
            <a:avLst/>
          </a:prstGeom>
          <a:ln w="3175">
            <a:solidFill>
              <a:schemeClr val="tx1"/>
            </a:solidFill>
          </a:ln>
        </p:spPr>
      </p:pic>
      <p:pic>
        <p:nvPicPr>
          <p:cNvPr id="7" name="Picture 6">
            <a:extLst>
              <a:ext uri="{FF2B5EF4-FFF2-40B4-BE49-F238E27FC236}">
                <a16:creationId xmlns:a16="http://schemas.microsoft.com/office/drawing/2014/main" id="{31427123-F243-7120-4C08-F5FCF8FC7B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91100" y="1070337"/>
            <a:ext cx="5562600" cy="4171950"/>
          </a:xfrm>
          <a:prstGeom prst="rect">
            <a:avLst/>
          </a:prstGeom>
          <a:ln w="3175">
            <a:solidFill>
              <a:schemeClr val="tx1"/>
            </a:solidFill>
          </a:ln>
        </p:spPr>
      </p:pic>
    </p:spTree>
    <p:extLst>
      <p:ext uri="{BB962C8B-B14F-4D97-AF65-F5344CB8AC3E}">
        <p14:creationId xmlns:p14="http://schemas.microsoft.com/office/powerpoint/2010/main" val="9817343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DE11DDD-AA6B-BBF6-49F2-8EAFFF2810C0}"/>
              </a:ext>
            </a:extLst>
          </p:cNvPr>
          <p:cNvSpPr/>
          <p:nvPr/>
        </p:nvSpPr>
        <p:spPr>
          <a:xfrm>
            <a:off x="0" y="1835988"/>
            <a:ext cx="11913870" cy="3077766"/>
          </a:xfrm>
          <a:prstGeom prst="rect">
            <a:avLst/>
          </a:prstGeom>
        </p:spPr>
        <p:txBody>
          <a:bodyPr wrap="square">
            <a:spAutoFit/>
          </a:bodyPr>
          <a:lstStyle/>
          <a:p>
            <a:pPr algn="ctr"/>
            <a:r>
              <a:rPr lang="en-US" sz="5400" dirty="0">
                <a:solidFill>
                  <a:srgbClr val="A40000"/>
                </a:solidFill>
              </a:rPr>
              <a:t>Communications</a:t>
            </a:r>
          </a:p>
          <a:p>
            <a:pPr algn="ctr"/>
            <a:r>
              <a:rPr lang="en-US" sz="2800" dirty="0"/>
              <a:t>Utility Billing / E-Billing</a:t>
            </a:r>
          </a:p>
          <a:p>
            <a:pPr algn="ctr"/>
            <a:r>
              <a:rPr lang="en-US" sz="2800" dirty="0"/>
              <a:t>  Events</a:t>
            </a:r>
          </a:p>
          <a:p>
            <a:pPr algn="ctr"/>
            <a:r>
              <a:rPr lang="en-US" sz="2800" dirty="0"/>
              <a:t>   General</a:t>
            </a:r>
          </a:p>
          <a:p>
            <a:pPr algn="ctr"/>
            <a:r>
              <a:rPr lang="en-US" sz="2800" dirty="0"/>
              <a:t>Legislative Contacts</a:t>
            </a:r>
          </a:p>
          <a:p>
            <a:pPr algn="ctr"/>
            <a:r>
              <a:rPr lang="en-US" sz="2800" dirty="0"/>
              <a:t>Borough Staff</a:t>
            </a:r>
          </a:p>
        </p:txBody>
      </p:sp>
    </p:spTree>
    <p:extLst>
      <p:ext uri="{BB962C8B-B14F-4D97-AF65-F5344CB8AC3E}">
        <p14:creationId xmlns:p14="http://schemas.microsoft.com/office/powerpoint/2010/main" val="544400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BBDB4DF-46B0-4DB4-1A07-B9BDC632D448}"/>
              </a:ext>
            </a:extLst>
          </p:cNvPr>
          <p:cNvSpPr txBox="1"/>
          <p:nvPr/>
        </p:nvSpPr>
        <p:spPr>
          <a:xfrm>
            <a:off x="0" y="177158"/>
            <a:ext cx="12192000" cy="707886"/>
          </a:xfrm>
          <a:prstGeom prst="rect">
            <a:avLst/>
          </a:prstGeom>
          <a:noFill/>
        </p:spPr>
        <p:txBody>
          <a:bodyPr wrap="square" rtlCol="0">
            <a:spAutoFit/>
          </a:bodyPr>
          <a:lstStyle/>
          <a:p>
            <a:pPr algn="ctr"/>
            <a:r>
              <a:rPr lang="en-US" sz="4000" dirty="0"/>
              <a:t>Utility Billing / E-Billing</a:t>
            </a:r>
          </a:p>
        </p:txBody>
      </p:sp>
      <p:sp>
        <p:nvSpPr>
          <p:cNvPr id="4" name="TextBox 3">
            <a:extLst>
              <a:ext uri="{FF2B5EF4-FFF2-40B4-BE49-F238E27FC236}">
                <a16:creationId xmlns:a16="http://schemas.microsoft.com/office/drawing/2014/main" id="{7654818E-1741-4212-B13F-BB4744CFE42A}"/>
              </a:ext>
            </a:extLst>
          </p:cNvPr>
          <p:cNvSpPr txBox="1"/>
          <p:nvPr/>
        </p:nvSpPr>
        <p:spPr>
          <a:xfrm>
            <a:off x="257175" y="885044"/>
            <a:ext cx="6137910" cy="4708981"/>
          </a:xfrm>
          <a:prstGeom prst="rect">
            <a:avLst/>
          </a:prstGeom>
          <a:noFill/>
        </p:spPr>
        <p:txBody>
          <a:bodyPr wrap="square">
            <a:spAutoFit/>
          </a:bodyPr>
          <a:lstStyle/>
          <a:p>
            <a:r>
              <a:rPr lang="en-US" sz="2000" dirty="0"/>
              <a:t>Did you know that Hatfield Borough customers can now receive their utility bills conveniently via email?</a:t>
            </a:r>
          </a:p>
          <a:p>
            <a:endParaRPr lang="en-US" sz="2000" dirty="0"/>
          </a:p>
          <a:p>
            <a:r>
              <a:rPr lang="en-US" sz="2000" dirty="0"/>
              <a:t>Say goodbye to paper bills! With email billing, your electric and sewer bills go directly to your inbox, eliminating the need to wait for mail delivery or the chance of misplacing the paper copy. Enjoy the flexibility of accessing your bills anytime, anywhere. Email billing offers instant delivery and is an eco-friendly choice that helps the Borough cut costs on printing and postage, ultimately keeping expenses low.</a:t>
            </a:r>
          </a:p>
          <a:p>
            <a:endParaRPr lang="en-US" sz="2000" dirty="0"/>
          </a:p>
          <a:p>
            <a:r>
              <a:rPr lang="en-US" sz="2000" dirty="0"/>
              <a:t>To sign up, contact the Hatfield Borough Office at </a:t>
            </a:r>
          </a:p>
          <a:p>
            <a:r>
              <a:rPr lang="en-US" sz="2000" dirty="0"/>
              <a:t>215-855-0781 (option 4) or email </a:t>
            </a:r>
            <a:r>
              <a:rPr lang="en-US" sz="2000" dirty="0" err="1"/>
              <a:t>utilitybilling@hatfieldborough.com</a:t>
            </a:r>
            <a:r>
              <a:rPr lang="en-US" sz="2000" dirty="0"/>
              <a:t>. </a:t>
            </a:r>
          </a:p>
        </p:txBody>
      </p:sp>
      <p:pic>
        <p:nvPicPr>
          <p:cNvPr id="5" name="Picture 4">
            <a:extLst>
              <a:ext uri="{FF2B5EF4-FFF2-40B4-BE49-F238E27FC236}">
                <a16:creationId xmlns:a16="http://schemas.microsoft.com/office/drawing/2014/main" id="{116899A3-6729-87C9-01BB-731F2FE25F05}"/>
              </a:ext>
            </a:extLst>
          </p:cNvPr>
          <p:cNvPicPr>
            <a:picLocks noChangeAspect="1"/>
          </p:cNvPicPr>
          <p:nvPr/>
        </p:nvPicPr>
        <p:blipFill>
          <a:blip r:embed="rId2"/>
          <a:stretch>
            <a:fillRect/>
          </a:stretch>
        </p:blipFill>
        <p:spPr>
          <a:xfrm>
            <a:off x="6515100" y="1481695"/>
            <a:ext cx="4840967" cy="3309938"/>
          </a:xfrm>
          <a:prstGeom prst="rect">
            <a:avLst/>
          </a:prstGeom>
        </p:spPr>
      </p:pic>
    </p:spTree>
    <p:extLst>
      <p:ext uri="{BB962C8B-B14F-4D97-AF65-F5344CB8AC3E}">
        <p14:creationId xmlns:p14="http://schemas.microsoft.com/office/powerpoint/2010/main" val="19826520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24B26AF-EDD2-5F77-5F6C-ED9457A578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7005" y="125730"/>
            <a:ext cx="7818305" cy="6039641"/>
          </a:xfrm>
          <a:prstGeom prst="rect">
            <a:avLst/>
          </a:prstGeom>
          <a:ln w="3175">
            <a:solidFill>
              <a:schemeClr val="tx1"/>
            </a:solidFill>
          </a:ln>
        </p:spPr>
      </p:pic>
      <p:sp>
        <p:nvSpPr>
          <p:cNvPr id="4" name="TextBox 3">
            <a:extLst>
              <a:ext uri="{FF2B5EF4-FFF2-40B4-BE49-F238E27FC236}">
                <a16:creationId xmlns:a16="http://schemas.microsoft.com/office/drawing/2014/main" id="{627F681E-EF04-543B-65C5-D1AC03400027}"/>
              </a:ext>
            </a:extLst>
          </p:cNvPr>
          <p:cNvSpPr txBox="1"/>
          <p:nvPr/>
        </p:nvSpPr>
        <p:spPr>
          <a:xfrm>
            <a:off x="7703820" y="2360720"/>
            <a:ext cx="4583430" cy="1569660"/>
          </a:xfrm>
          <a:prstGeom prst="rect">
            <a:avLst/>
          </a:prstGeom>
          <a:noFill/>
        </p:spPr>
        <p:txBody>
          <a:bodyPr wrap="square" rtlCol="0">
            <a:spAutoFit/>
          </a:bodyPr>
          <a:lstStyle/>
          <a:p>
            <a:pPr algn="ctr"/>
            <a:r>
              <a:rPr lang="en-US" sz="4800" dirty="0"/>
              <a:t>2024 Event Information</a:t>
            </a:r>
          </a:p>
        </p:txBody>
      </p:sp>
    </p:spTree>
    <p:extLst>
      <p:ext uri="{BB962C8B-B14F-4D97-AF65-F5344CB8AC3E}">
        <p14:creationId xmlns:p14="http://schemas.microsoft.com/office/powerpoint/2010/main" val="4827236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4A75BC5-DFDE-432B-82B0-A934CFF141E0}"/>
              </a:ext>
            </a:extLst>
          </p:cNvPr>
          <p:cNvSpPr txBox="1"/>
          <p:nvPr/>
        </p:nvSpPr>
        <p:spPr>
          <a:xfrm>
            <a:off x="-148590" y="-26402"/>
            <a:ext cx="11704320" cy="830997"/>
          </a:xfrm>
          <a:prstGeom prst="rect">
            <a:avLst/>
          </a:prstGeom>
          <a:noFill/>
        </p:spPr>
        <p:txBody>
          <a:bodyPr wrap="square" rtlCol="0">
            <a:spAutoFit/>
          </a:bodyPr>
          <a:lstStyle/>
          <a:p>
            <a:pPr algn="ctr"/>
            <a:r>
              <a:rPr lang="en-US" sz="4800" dirty="0"/>
              <a:t>Information Resources </a:t>
            </a:r>
          </a:p>
        </p:txBody>
      </p:sp>
      <p:sp>
        <p:nvSpPr>
          <p:cNvPr id="9" name="TextBox 8">
            <a:extLst>
              <a:ext uri="{FF2B5EF4-FFF2-40B4-BE49-F238E27FC236}">
                <a16:creationId xmlns:a16="http://schemas.microsoft.com/office/drawing/2014/main" id="{AFD159BE-BAD8-4F71-9912-F636987981CE}"/>
              </a:ext>
            </a:extLst>
          </p:cNvPr>
          <p:cNvSpPr txBox="1"/>
          <p:nvPr/>
        </p:nvSpPr>
        <p:spPr>
          <a:xfrm>
            <a:off x="5703570" y="1176266"/>
            <a:ext cx="2363912" cy="369332"/>
          </a:xfrm>
          <a:prstGeom prst="rect">
            <a:avLst/>
          </a:prstGeom>
          <a:noFill/>
        </p:spPr>
        <p:txBody>
          <a:bodyPr wrap="square" rtlCol="0">
            <a:spAutoFit/>
          </a:bodyPr>
          <a:lstStyle/>
          <a:p>
            <a:pPr algn="ctr"/>
            <a:r>
              <a:rPr lang="en-US" dirty="0"/>
              <a:t>Hatfield Borough19440</a:t>
            </a:r>
          </a:p>
        </p:txBody>
      </p:sp>
      <p:sp>
        <p:nvSpPr>
          <p:cNvPr id="11" name="TextBox 10">
            <a:extLst>
              <a:ext uri="{FF2B5EF4-FFF2-40B4-BE49-F238E27FC236}">
                <a16:creationId xmlns:a16="http://schemas.microsoft.com/office/drawing/2014/main" id="{CBD72378-EE72-45B6-953F-DD5418FCF290}"/>
              </a:ext>
            </a:extLst>
          </p:cNvPr>
          <p:cNvSpPr txBox="1"/>
          <p:nvPr/>
        </p:nvSpPr>
        <p:spPr>
          <a:xfrm>
            <a:off x="9175613" y="1190886"/>
            <a:ext cx="2044281" cy="369332"/>
          </a:xfrm>
          <a:prstGeom prst="rect">
            <a:avLst/>
          </a:prstGeom>
          <a:noFill/>
        </p:spPr>
        <p:txBody>
          <a:bodyPr wrap="square" rtlCol="0">
            <a:spAutoFit/>
          </a:bodyPr>
          <a:lstStyle/>
          <a:p>
            <a:pPr algn="ctr"/>
            <a:r>
              <a:rPr lang="en-US" dirty="0"/>
              <a:t>@HatfieldBorough</a:t>
            </a:r>
          </a:p>
        </p:txBody>
      </p:sp>
      <p:sp>
        <p:nvSpPr>
          <p:cNvPr id="15" name="TextBox 14">
            <a:extLst>
              <a:ext uri="{FF2B5EF4-FFF2-40B4-BE49-F238E27FC236}">
                <a16:creationId xmlns:a16="http://schemas.microsoft.com/office/drawing/2014/main" id="{C49CE1AE-10C5-4A16-A7C3-EF1FA23A178F}"/>
              </a:ext>
            </a:extLst>
          </p:cNvPr>
          <p:cNvSpPr txBox="1"/>
          <p:nvPr/>
        </p:nvSpPr>
        <p:spPr>
          <a:xfrm>
            <a:off x="339091" y="5599833"/>
            <a:ext cx="5444489" cy="707886"/>
          </a:xfrm>
          <a:prstGeom prst="rect">
            <a:avLst/>
          </a:prstGeom>
          <a:noFill/>
        </p:spPr>
        <p:txBody>
          <a:bodyPr wrap="square" rtlCol="0">
            <a:spAutoFit/>
          </a:bodyPr>
          <a:lstStyle/>
          <a:p>
            <a:pPr algn="ctr"/>
            <a:r>
              <a:rPr lang="en-US" sz="4000" b="1" dirty="0" err="1">
                <a:solidFill>
                  <a:schemeClr val="bg1"/>
                </a:solidFill>
                <a:latin typeface="Agency FB" panose="020B0503020202020204" pitchFamily="34" charset="0"/>
              </a:rPr>
              <a:t>www.hatfieldborough.com</a:t>
            </a:r>
            <a:endParaRPr lang="en-US" sz="4000" b="1" dirty="0">
              <a:solidFill>
                <a:schemeClr val="bg1"/>
              </a:solidFill>
              <a:latin typeface="Agency FB" panose="020B0503020202020204" pitchFamily="34" charset="0"/>
            </a:endParaRPr>
          </a:p>
        </p:txBody>
      </p:sp>
      <p:sp>
        <p:nvSpPr>
          <p:cNvPr id="17" name="TextBox 16">
            <a:extLst>
              <a:ext uri="{FF2B5EF4-FFF2-40B4-BE49-F238E27FC236}">
                <a16:creationId xmlns:a16="http://schemas.microsoft.com/office/drawing/2014/main" id="{EEADEBBA-CB7B-4E9E-AA28-A4BA7E64574D}"/>
              </a:ext>
            </a:extLst>
          </p:cNvPr>
          <p:cNvSpPr txBox="1"/>
          <p:nvPr/>
        </p:nvSpPr>
        <p:spPr>
          <a:xfrm>
            <a:off x="5520690" y="2466549"/>
            <a:ext cx="2910738" cy="369332"/>
          </a:xfrm>
          <a:prstGeom prst="rect">
            <a:avLst/>
          </a:prstGeom>
          <a:noFill/>
        </p:spPr>
        <p:txBody>
          <a:bodyPr wrap="square" rtlCol="0">
            <a:spAutoFit/>
          </a:bodyPr>
          <a:lstStyle/>
          <a:p>
            <a:pPr algn="ctr"/>
            <a:r>
              <a:rPr lang="en-US" dirty="0"/>
              <a:t>@HatfieldBorough19440</a:t>
            </a:r>
          </a:p>
        </p:txBody>
      </p:sp>
      <p:sp>
        <p:nvSpPr>
          <p:cNvPr id="21" name="TextBox 20">
            <a:extLst>
              <a:ext uri="{FF2B5EF4-FFF2-40B4-BE49-F238E27FC236}">
                <a16:creationId xmlns:a16="http://schemas.microsoft.com/office/drawing/2014/main" id="{097B4ABC-3E29-4F9B-ABE1-9046A97184B9}"/>
              </a:ext>
            </a:extLst>
          </p:cNvPr>
          <p:cNvSpPr txBox="1"/>
          <p:nvPr/>
        </p:nvSpPr>
        <p:spPr>
          <a:xfrm>
            <a:off x="5520690" y="5593996"/>
            <a:ext cx="5532119" cy="707886"/>
          </a:xfrm>
          <a:prstGeom prst="rect">
            <a:avLst/>
          </a:prstGeom>
          <a:noFill/>
        </p:spPr>
        <p:txBody>
          <a:bodyPr wrap="square" rtlCol="0">
            <a:spAutoFit/>
          </a:bodyPr>
          <a:lstStyle/>
          <a:p>
            <a:pPr algn="ctr"/>
            <a:r>
              <a:rPr lang="en-US" sz="4000" b="1" dirty="0">
                <a:solidFill>
                  <a:schemeClr val="bg1"/>
                </a:solidFill>
                <a:latin typeface="Agency FB" panose="020B0503020202020204" pitchFamily="34" charset="0"/>
              </a:rPr>
              <a:t>admin@hatfieldborough.com</a:t>
            </a:r>
          </a:p>
        </p:txBody>
      </p:sp>
      <p:pic>
        <p:nvPicPr>
          <p:cNvPr id="6" name="Picture 5">
            <a:extLst>
              <a:ext uri="{FF2B5EF4-FFF2-40B4-BE49-F238E27FC236}">
                <a16:creationId xmlns:a16="http://schemas.microsoft.com/office/drawing/2014/main" id="{7DDA33BC-54DA-AA36-41D4-94E6B971E4FB}"/>
              </a:ext>
            </a:extLst>
          </p:cNvPr>
          <p:cNvPicPr>
            <a:picLocks noChangeAspect="1"/>
          </p:cNvPicPr>
          <p:nvPr/>
        </p:nvPicPr>
        <p:blipFill>
          <a:blip r:embed="rId3"/>
          <a:stretch>
            <a:fillRect/>
          </a:stretch>
        </p:blipFill>
        <p:spPr>
          <a:xfrm>
            <a:off x="869275" y="962021"/>
            <a:ext cx="3595364" cy="4343391"/>
          </a:xfrm>
          <a:prstGeom prst="rect">
            <a:avLst/>
          </a:prstGeom>
        </p:spPr>
      </p:pic>
      <p:sp>
        <p:nvSpPr>
          <p:cNvPr id="19" name="TextBox 18">
            <a:extLst>
              <a:ext uri="{FF2B5EF4-FFF2-40B4-BE49-F238E27FC236}">
                <a16:creationId xmlns:a16="http://schemas.microsoft.com/office/drawing/2014/main" id="{A24B12AF-A0EB-4BDF-81A2-9F737A7D05F2}"/>
              </a:ext>
            </a:extLst>
          </p:cNvPr>
          <p:cNvSpPr txBox="1"/>
          <p:nvPr/>
        </p:nvSpPr>
        <p:spPr>
          <a:xfrm>
            <a:off x="9031577" y="2403976"/>
            <a:ext cx="2910738" cy="369332"/>
          </a:xfrm>
          <a:prstGeom prst="rect">
            <a:avLst/>
          </a:prstGeom>
          <a:noFill/>
        </p:spPr>
        <p:txBody>
          <a:bodyPr wrap="square" rtlCol="0">
            <a:spAutoFit/>
          </a:bodyPr>
          <a:lstStyle/>
          <a:p>
            <a:pPr algn="ctr"/>
            <a:r>
              <a:rPr lang="en-US" dirty="0"/>
              <a:t>Hatfield Borough, PA</a:t>
            </a:r>
          </a:p>
        </p:txBody>
      </p:sp>
      <p:sp>
        <p:nvSpPr>
          <p:cNvPr id="10" name="TextBox 9">
            <a:extLst>
              <a:ext uri="{FF2B5EF4-FFF2-40B4-BE49-F238E27FC236}">
                <a16:creationId xmlns:a16="http://schemas.microsoft.com/office/drawing/2014/main" id="{6FA23688-CB07-DFC3-8A89-6A13E9CF0AE0}"/>
              </a:ext>
            </a:extLst>
          </p:cNvPr>
          <p:cNvSpPr txBox="1"/>
          <p:nvPr/>
        </p:nvSpPr>
        <p:spPr>
          <a:xfrm>
            <a:off x="4794292" y="4569169"/>
            <a:ext cx="6761438" cy="369332"/>
          </a:xfrm>
          <a:prstGeom prst="rect">
            <a:avLst/>
          </a:prstGeom>
          <a:noFill/>
        </p:spPr>
        <p:txBody>
          <a:bodyPr wrap="square">
            <a:spAutoFit/>
          </a:bodyPr>
          <a:lstStyle/>
          <a:p>
            <a:r>
              <a:rPr lang="en-US" dirty="0"/>
              <a:t>https://</a:t>
            </a:r>
            <a:r>
              <a:rPr lang="en-US" dirty="0" err="1"/>
              <a:t>member.everbridge.net</a:t>
            </a:r>
            <a:r>
              <a:rPr lang="en-US" dirty="0"/>
              <a:t>/index/453003085612338#/signup</a:t>
            </a:r>
          </a:p>
        </p:txBody>
      </p:sp>
      <p:pic>
        <p:nvPicPr>
          <p:cNvPr id="7" name="Picture 6">
            <a:extLst>
              <a:ext uri="{FF2B5EF4-FFF2-40B4-BE49-F238E27FC236}">
                <a16:creationId xmlns:a16="http://schemas.microsoft.com/office/drawing/2014/main" id="{06D7E9E2-2EE0-594E-759A-8594BB6EA86F}"/>
              </a:ext>
            </a:extLst>
          </p:cNvPr>
          <p:cNvPicPr>
            <a:picLocks noChangeAspect="1"/>
          </p:cNvPicPr>
          <p:nvPr/>
        </p:nvPicPr>
        <p:blipFill>
          <a:blip r:embed="rId4"/>
          <a:stretch>
            <a:fillRect/>
          </a:stretch>
        </p:blipFill>
        <p:spPr>
          <a:xfrm>
            <a:off x="4646541" y="951287"/>
            <a:ext cx="1005927" cy="774259"/>
          </a:xfrm>
          <a:prstGeom prst="rect">
            <a:avLst/>
          </a:prstGeom>
        </p:spPr>
      </p:pic>
      <p:pic>
        <p:nvPicPr>
          <p:cNvPr id="8" name="Picture 7">
            <a:extLst>
              <a:ext uri="{FF2B5EF4-FFF2-40B4-BE49-F238E27FC236}">
                <a16:creationId xmlns:a16="http://schemas.microsoft.com/office/drawing/2014/main" id="{20788938-F5D7-A119-2BDB-FE20D74B1FD4}"/>
              </a:ext>
            </a:extLst>
          </p:cNvPr>
          <p:cNvPicPr>
            <a:picLocks noChangeAspect="1"/>
          </p:cNvPicPr>
          <p:nvPr/>
        </p:nvPicPr>
        <p:blipFill>
          <a:blip r:embed="rId5"/>
          <a:stretch>
            <a:fillRect/>
          </a:stretch>
        </p:blipFill>
        <p:spPr>
          <a:xfrm>
            <a:off x="8431428" y="962021"/>
            <a:ext cx="774259" cy="774259"/>
          </a:xfrm>
          <a:prstGeom prst="rect">
            <a:avLst/>
          </a:prstGeom>
        </p:spPr>
      </p:pic>
      <p:pic>
        <p:nvPicPr>
          <p:cNvPr id="12" name="Picture 11">
            <a:extLst>
              <a:ext uri="{FF2B5EF4-FFF2-40B4-BE49-F238E27FC236}">
                <a16:creationId xmlns:a16="http://schemas.microsoft.com/office/drawing/2014/main" id="{BA8347A7-858B-D043-15F5-9CC909A0E348}"/>
              </a:ext>
            </a:extLst>
          </p:cNvPr>
          <p:cNvPicPr>
            <a:picLocks noChangeAspect="1"/>
          </p:cNvPicPr>
          <p:nvPr/>
        </p:nvPicPr>
        <p:blipFill>
          <a:blip r:embed="rId6"/>
          <a:stretch>
            <a:fillRect/>
          </a:stretch>
        </p:blipFill>
        <p:spPr>
          <a:xfrm>
            <a:off x="4731892" y="2115776"/>
            <a:ext cx="920576" cy="914479"/>
          </a:xfrm>
          <a:prstGeom prst="rect">
            <a:avLst/>
          </a:prstGeom>
        </p:spPr>
      </p:pic>
      <p:pic>
        <p:nvPicPr>
          <p:cNvPr id="13" name="Picture 12">
            <a:extLst>
              <a:ext uri="{FF2B5EF4-FFF2-40B4-BE49-F238E27FC236}">
                <a16:creationId xmlns:a16="http://schemas.microsoft.com/office/drawing/2014/main" id="{0DEFD9D7-C8C2-6546-85D9-959A8C85A3F7}"/>
              </a:ext>
            </a:extLst>
          </p:cNvPr>
          <p:cNvPicPr>
            <a:picLocks noChangeAspect="1"/>
          </p:cNvPicPr>
          <p:nvPr/>
        </p:nvPicPr>
        <p:blipFill>
          <a:blip r:embed="rId7"/>
          <a:stretch>
            <a:fillRect/>
          </a:stretch>
        </p:blipFill>
        <p:spPr>
          <a:xfrm>
            <a:off x="8286749" y="2236313"/>
            <a:ext cx="1072989" cy="731583"/>
          </a:xfrm>
          <a:prstGeom prst="rect">
            <a:avLst/>
          </a:prstGeom>
        </p:spPr>
      </p:pic>
      <p:pic>
        <p:nvPicPr>
          <p:cNvPr id="14" name="Picture 13">
            <a:extLst>
              <a:ext uri="{FF2B5EF4-FFF2-40B4-BE49-F238E27FC236}">
                <a16:creationId xmlns:a16="http://schemas.microsoft.com/office/drawing/2014/main" id="{09C15F55-377B-1941-5E60-1B0CDA63CC71}"/>
              </a:ext>
            </a:extLst>
          </p:cNvPr>
          <p:cNvPicPr>
            <a:picLocks noChangeAspect="1"/>
          </p:cNvPicPr>
          <p:nvPr/>
        </p:nvPicPr>
        <p:blipFill>
          <a:blip r:embed="rId8"/>
          <a:stretch>
            <a:fillRect/>
          </a:stretch>
        </p:blipFill>
        <p:spPr>
          <a:xfrm>
            <a:off x="4799905" y="3530288"/>
            <a:ext cx="6419989" cy="966360"/>
          </a:xfrm>
          <a:prstGeom prst="rect">
            <a:avLst/>
          </a:prstGeom>
        </p:spPr>
      </p:pic>
    </p:spTree>
    <p:extLst>
      <p:ext uri="{BB962C8B-B14F-4D97-AF65-F5344CB8AC3E}">
        <p14:creationId xmlns:p14="http://schemas.microsoft.com/office/powerpoint/2010/main" val="34971197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7FC2647-BA8B-45E9-8CB6-58D3417B3321}"/>
              </a:ext>
            </a:extLst>
          </p:cNvPr>
          <p:cNvSpPr txBox="1"/>
          <p:nvPr/>
        </p:nvSpPr>
        <p:spPr>
          <a:xfrm>
            <a:off x="400050" y="257168"/>
            <a:ext cx="11212829" cy="707886"/>
          </a:xfrm>
          <a:prstGeom prst="rect">
            <a:avLst/>
          </a:prstGeom>
          <a:noFill/>
        </p:spPr>
        <p:txBody>
          <a:bodyPr wrap="square" rtlCol="0">
            <a:spAutoFit/>
          </a:bodyPr>
          <a:lstStyle/>
          <a:p>
            <a:pPr algn="ctr"/>
            <a:r>
              <a:rPr lang="en-US" sz="4000" dirty="0"/>
              <a:t>State and County Elected Officials</a:t>
            </a:r>
          </a:p>
        </p:txBody>
      </p:sp>
      <p:pic>
        <p:nvPicPr>
          <p:cNvPr id="2050" name="Picture 2" descr="Maria  Collett ">
            <a:extLst>
              <a:ext uri="{FF2B5EF4-FFF2-40B4-BE49-F238E27FC236}">
                <a16:creationId xmlns:a16="http://schemas.microsoft.com/office/drawing/2014/main" id="{7B8DD669-58D3-4377-8796-3A1D10792A7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0050" y="1051560"/>
            <a:ext cx="1905000" cy="2606040"/>
          </a:xfrm>
          <a:prstGeom prst="rect">
            <a:avLst/>
          </a:prstGeom>
          <a:noFill/>
          <a:ln w="3175">
            <a:solidFill>
              <a:schemeClr val="tx1"/>
            </a:solidFill>
          </a:ln>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7D787413-140F-4BF2-9D39-06FA11D20FAE}"/>
              </a:ext>
            </a:extLst>
          </p:cNvPr>
          <p:cNvSpPr txBox="1"/>
          <p:nvPr/>
        </p:nvSpPr>
        <p:spPr>
          <a:xfrm>
            <a:off x="88658" y="3809988"/>
            <a:ext cx="2449657" cy="1661993"/>
          </a:xfrm>
          <a:prstGeom prst="rect">
            <a:avLst/>
          </a:prstGeom>
          <a:noFill/>
        </p:spPr>
        <p:txBody>
          <a:bodyPr wrap="square">
            <a:spAutoFit/>
          </a:bodyPr>
          <a:lstStyle/>
          <a:p>
            <a:pPr algn="ctr"/>
            <a:r>
              <a:rPr lang="en-US" sz="1400" b="0" i="0" dirty="0">
                <a:effectLst/>
                <a:latin typeface="OpenSans"/>
              </a:rPr>
              <a:t>State Senator Maria Collett </a:t>
            </a:r>
            <a:br>
              <a:rPr lang="en-US" sz="1400" dirty="0"/>
            </a:br>
            <a:r>
              <a:rPr lang="en-US" sz="1400" b="0" i="0" dirty="0">
                <a:effectLst/>
                <a:latin typeface="OpenSans"/>
              </a:rPr>
              <a:t>Gwynedd Corporate Center</a:t>
            </a:r>
            <a:br>
              <a:rPr lang="en-US" sz="1400" dirty="0"/>
            </a:br>
            <a:r>
              <a:rPr lang="en-US" sz="1400" b="0" i="0" dirty="0">
                <a:effectLst/>
                <a:latin typeface="OpenSans"/>
              </a:rPr>
              <a:t>1180 Welsh Road</a:t>
            </a:r>
            <a:br>
              <a:rPr lang="en-US" sz="1400" dirty="0"/>
            </a:br>
            <a:r>
              <a:rPr lang="en-US" sz="1400" b="0" i="0" dirty="0">
                <a:effectLst/>
                <a:latin typeface="OpenSans"/>
              </a:rPr>
              <a:t>Suite 130</a:t>
            </a:r>
            <a:br>
              <a:rPr lang="en-US" sz="1400" dirty="0"/>
            </a:br>
            <a:r>
              <a:rPr lang="en-US" sz="1400" b="0" i="0" dirty="0">
                <a:effectLst/>
                <a:latin typeface="OpenSans"/>
              </a:rPr>
              <a:t>North Wales, PA 19454</a:t>
            </a:r>
            <a:br>
              <a:rPr lang="en-US" sz="1400" dirty="0"/>
            </a:br>
            <a:r>
              <a:rPr lang="en-US" sz="1400" b="0" i="0" dirty="0">
                <a:effectLst/>
                <a:latin typeface="OpenSans"/>
              </a:rPr>
              <a:t>(215) 368-1429</a:t>
            </a:r>
            <a:br>
              <a:rPr lang="en-US" dirty="0"/>
            </a:br>
            <a:endParaRPr lang="en-US" dirty="0"/>
          </a:p>
        </p:txBody>
      </p:sp>
      <p:sp>
        <p:nvSpPr>
          <p:cNvPr id="9" name="TextBox 8">
            <a:extLst>
              <a:ext uri="{FF2B5EF4-FFF2-40B4-BE49-F238E27FC236}">
                <a16:creationId xmlns:a16="http://schemas.microsoft.com/office/drawing/2014/main" id="{B23E2E69-F262-4398-8848-D69310B0DC50}"/>
              </a:ext>
            </a:extLst>
          </p:cNvPr>
          <p:cNvSpPr txBox="1"/>
          <p:nvPr/>
        </p:nvSpPr>
        <p:spPr>
          <a:xfrm>
            <a:off x="2433939" y="3818509"/>
            <a:ext cx="2879558" cy="1384995"/>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400" b="0" i="0" strike="noStrike" cap="none" normalizeH="0" baseline="0" dirty="0">
                <a:ln>
                  <a:noFill/>
                </a:ln>
                <a:effectLst/>
                <a:latin typeface="OpenSans"/>
              </a:rPr>
              <a:t>State Representative Steve Malagari</a:t>
            </a:r>
          </a:p>
          <a:p>
            <a:pPr marL="0" marR="0" lvl="0" indent="0" algn="ctr" defTabSz="914400" rtl="0" eaLnBrk="0" fontAlgn="base" latinLnBrk="0" hangingPunct="0">
              <a:lnSpc>
                <a:spcPct val="100000"/>
              </a:lnSpc>
              <a:spcBef>
                <a:spcPct val="0"/>
              </a:spcBef>
              <a:spcAft>
                <a:spcPct val="0"/>
              </a:spcAft>
              <a:buClrTx/>
              <a:buSzTx/>
              <a:buFontTx/>
              <a:buNone/>
              <a:tabLst/>
            </a:pPr>
            <a:r>
              <a:rPr lang="en-US" altLang="en-US" sz="1400" dirty="0">
                <a:latin typeface="OpenSans"/>
              </a:rPr>
              <a:t>Lansdale Office</a:t>
            </a:r>
            <a:endParaRPr kumimoji="0" lang="en-US" altLang="en-US" sz="1400" b="0" i="0" strike="noStrike" cap="none" normalizeH="0" baseline="0" dirty="0">
              <a:ln>
                <a:noFill/>
              </a:ln>
              <a:effectLst/>
              <a:latin typeface="OpenSans"/>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400" b="0" i="0" strike="noStrike" cap="none" normalizeH="0" baseline="0" dirty="0">
                <a:ln>
                  <a:noFill/>
                </a:ln>
                <a:effectLst/>
                <a:latin typeface="OpenSans"/>
              </a:rPr>
              <a:t> 100 West Main Street</a:t>
            </a:r>
            <a:br>
              <a:rPr kumimoji="0" lang="en-US" altLang="en-US" sz="1400" b="0" i="0" strike="noStrike" cap="none" normalizeH="0" baseline="0" dirty="0">
                <a:ln>
                  <a:noFill/>
                </a:ln>
                <a:effectLst/>
                <a:latin typeface="OpenSans"/>
              </a:rPr>
            </a:br>
            <a:r>
              <a:rPr kumimoji="0" lang="en-US" altLang="en-US" sz="1400" b="0" i="0" strike="noStrike" cap="none" normalizeH="0" baseline="0" dirty="0">
                <a:ln>
                  <a:noFill/>
                </a:ln>
                <a:effectLst/>
                <a:latin typeface="OpenSans"/>
              </a:rPr>
              <a:t>Suite 110</a:t>
            </a:r>
            <a:br>
              <a:rPr kumimoji="0" lang="en-US" altLang="en-US" sz="1400" b="0" i="0" strike="noStrike" cap="none" normalizeH="0" baseline="0" dirty="0">
                <a:ln>
                  <a:noFill/>
                </a:ln>
                <a:effectLst/>
                <a:latin typeface="OpenSans"/>
              </a:rPr>
            </a:br>
            <a:r>
              <a:rPr kumimoji="0" lang="en-US" altLang="en-US" sz="1400" i="0" strike="noStrike" cap="none" normalizeH="0" baseline="0" dirty="0">
                <a:ln>
                  <a:noFill/>
                </a:ln>
                <a:effectLst/>
                <a:latin typeface="OpenSans"/>
              </a:rPr>
              <a:t>Lansdale, PA 19446</a:t>
            </a:r>
          </a:p>
          <a:p>
            <a:pPr marL="0" marR="0" lvl="0" indent="0" algn="ctr" defTabSz="914400" rtl="0" eaLnBrk="0" fontAlgn="base" latinLnBrk="0" hangingPunct="0">
              <a:lnSpc>
                <a:spcPct val="100000"/>
              </a:lnSpc>
              <a:spcBef>
                <a:spcPct val="0"/>
              </a:spcBef>
              <a:spcAft>
                <a:spcPct val="0"/>
              </a:spcAft>
              <a:buClrTx/>
              <a:buSzTx/>
              <a:buFontTx/>
              <a:buNone/>
              <a:tabLst/>
            </a:pPr>
            <a:r>
              <a:rPr lang="en-US" altLang="en-US" sz="1400" dirty="0">
                <a:latin typeface="OpenSans"/>
              </a:rPr>
              <a:t>(267) 768-3671</a:t>
            </a:r>
            <a:endParaRPr kumimoji="0" lang="en-US" altLang="en-US" sz="1400" i="0" strike="noStrike" cap="none" normalizeH="0" baseline="0" dirty="0">
              <a:ln>
                <a:noFill/>
              </a:ln>
              <a:effectLst/>
              <a:latin typeface="OpenSans"/>
            </a:endParaRPr>
          </a:p>
        </p:txBody>
      </p:sp>
      <p:pic>
        <p:nvPicPr>
          <p:cNvPr id="8" name="Picture 7">
            <a:extLst>
              <a:ext uri="{FF2B5EF4-FFF2-40B4-BE49-F238E27FC236}">
                <a16:creationId xmlns:a16="http://schemas.microsoft.com/office/drawing/2014/main" id="{60C0141F-A136-4AAE-9A95-399B9642DEA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59505" y="1069919"/>
            <a:ext cx="2028427" cy="2587681"/>
          </a:xfrm>
          <a:prstGeom prst="rect">
            <a:avLst/>
          </a:prstGeom>
          <a:ln w="3175">
            <a:solidFill>
              <a:schemeClr val="tx1"/>
            </a:solidFill>
          </a:ln>
        </p:spPr>
      </p:pic>
      <p:sp>
        <p:nvSpPr>
          <p:cNvPr id="18" name="TextBox 17">
            <a:extLst>
              <a:ext uri="{FF2B5EF4-FFF2-40B4-BE49-F238E27FC236}">
                <a16:creationId xmlns:a16="http://schemas.microsoft.com/office/drawing/2014/main" id="{C1C5E814-05FE-47AF-B3FF-BBD295FADDC0}"/>
              </a:ext>
            </a:extLst>
          </p:cNvPr>
          <p:cNvSpPr txBox="1"/>
          <p:nvPr/>
        </p:nvSpPr>
        <p:spPr>
          <a:xfrm>
            <a:off x="5388782" y="3772343"/>
            <a:ext cx="1808070" cy="738664"/>
          </a:xfrm>
          <a:prstGeom prst="rect">
            <a:avLst/>
          </a:prstGeom>
          <a:noFill/>
        </p:spPr>
        <p:txBody>
          <a:bodyPr wrap="square">
            <a:spAutoFit/>
          </a:bodyPr>
          <a:lstStyle/>
          <a:p>
            <a:pPr algn="ctr"/>
            <a:r>
              <a:rPr lang="en-US" sz="1400" b="0" i="0" dirty="0">
                <a:effectLst/>
                <a:latin typeface="OpenSans"/>
              </a:rPr>
              <a:t>Commissioner</a:t>
            </a:r>
          </a:p>
          <a:p>
            <a:pPr algn="ctr"/>
            <a:r>
              <a:rPr lang="en-US" sz="1400" b="0" i="0" dirty="0">
                <a:effectLst/>
                <a:latin typeface="OpenSans"/>
              </a:rPr>
              <a:t>Jamila H. Winder</a:t>
            </a:r>
          </a:p>
          <a:p>
            <a:pPr algn="ctr"/>
            <a:r>
              <a:rPr lang="en-US" sz="1400" dirty="0">
                <a:latin typeface="OpenSans"/>
              </a:rPr>
              <a:t>Chair</a:t>
            </a:r>
          </a:p>
        </p:txBody>
      </p:sp>
      <p:sp>
        <p:nvSpPr>
          <p:cNvPr id="21" name="TextBox 20">
            <a:extLst>
              <a:ext uri="{FF2B5EF4-FFF2-40B4-BE49-F238E27FC236}">
                <a16:creationId xmlns:a16="http://schemas.microsoft.com/office/drawing/2014/main" id="{71C99390-368B-4285-8A78-A1DB1E2B1A2F}"/>
              </a:ext>
            </a:extLst>
          </p:cNvPr>
          <p:cNvSpPr txBox="1"/>
          <p:nvPr/>
        </p:nvSpPr>
        <p:spPr>
          <a:xfrm>
            <a:off x="9921240" y="3880065"/>
            <a:ext cx="1379473" cy="523220"/>
          </a:xfrm>
          <a:prstGeom prst="rect">
            <a:avLst/>
          </a:prstGeom>
          <a:noFill/>
        </p:spPr>
        <p:txBody>
          <a:bodyPr wrap="square">
            <a:spAutoFit/>
          </a:bodyPr>
          <a:lstStyle/>
          <a:p>
            <a:pPr algn="ctr"/>
            <a:r>
              <a:rPr lang="en-US" sz="1400" b="0" i="0" dirty="0">
                <a:effectLst/>
                <a:latin typeface="OpenSans"/>
              </a:rPr>
              <a:t>Commissioner</a:t>
            </a:r>
          </a:p>
          <a:p>
            <a:pPr algn="ctr"/>
            <a:r>
              <a:rPr lang="en-US" sz="1400" b="0" i="0" dirty="0">
                <a:effectLst/>
                <a:latin typeface="OpenSans"/>
              </a:rPr>
              <a:t> Thomas DiBello</a:t>
            </a:r>
            <a:endParaRPr lang="en-US" sz="1400" dirty="0">
              <a:latin typeface="OpenSans"/>
            </a:endParaRPr>
          </a:p>
        </p:txBody>
      </p:sp>
      <p:sp>
        <p:nvSpPr>
          <p:cNvPr id="6" name="TextBox 5">
            <a:extLst>
              <a:ext uri="{FF2B5EF4-FFF2-40B4-BE49-F238E27FC236}">
                <a16:creationId xmlns:a16="http://schemas.microsoft.com/office/drawing/2014/main" id="{5734F4F5-51AF-40BA-A5D4-99637CF9AC33}"/>
              </a:ext>
            </a:extLst>
          </p:cNvPr>
          <p:cNvSpPr txBox="1"/>
          <p:nvPr/>
        </p:nvSpPr>
        <p:spPr>
          <a:xfrm>
            <a:off x="6175742" y="4627468"/>
            <a:ext cx="4448010" cy="800219"/>
          </a:xfrm>
          <a:prstGeom prst="rect">
            <a:avLst/>
          </a:prstGeom>
          <a:noFill/>
        </p:spPr>
        <p:txBody>
          <a:bodyPr wrap="square" rtlCol="0">
            <a:spAutoFit/>
          </a:bodyPr>
          <a:lstStyle/>
          <a:p>
            <a:pPr algn="ctr"/>
            <a:r>
              <a:rPr lang="en-US" sz="1400" b="0" i="0" dirty="0">
                <a:effectLst/>
                <a:latin typeface="OpenSans"/>
              </a:rPr>
              <a:t>P.O. Box 311</a:t>
            </a:r>
            <a:br>
              <a:rPr lang="en-US" sz="1400" dirty="0">
                <a:latin typeface="OpenSans"/>
              </a:rPr>
            </a:br>
            <a:r>
              <a:rPr lang="en-US" sz="1400" b="0" i="0" dirty="0">
                <a:effectLst/>
                <a:latin typeface="OpenSans"/>
              </a:rPr>
              <a:t>Norristown, PA 19404-0311</a:t>
            </a:r>
            <a:br>
              <a:rPr lang="en-US" sz="1400" dirty="0">
                <a:latin typeface="OpenSans"/>
              </a:rPr>
            </a:br>
            <a:r>
              <a:rPr lang="en-US" sz="1400" b="0" i="0" dirty="0">
                <a:effectLst/>
                <a:latin typeface="OpenSans"/>
              </a:rPr>
              <a:t>Phone: 610-278-3000      Hours 8:30 a.m.- 4:15 p.m</a:t>
            </a:r>
            <a:r>
              <a:rPr lang="en-US" b="0" i="0" dirty="0">
                <a:solidFill>
                  <a:srgbClr val="FFFFFF"/>
                </a:solidFill>
                <a:effectLst/>
                <a:latin typeface="Arial" panose="020B0604020202020204" pitchFamily="34" charset="0"/>
              </a:rPr>
              <a:t>. </a:t>
            </a:r>
            <a:endParaRPr lang="en-US" dirty="0"/>
          </a:p>
        </p:txBody>
      </p:sp>
      <p:sp>
        <p:nvSpPr>
          <p:cNvPr id="16" name="TextBox 15">
            <a:extLst>
              <a:ext uri="{FF2B5EF4-FFF2-40B4-BE49-F238E27FC236}">
                <a16:creationId xmlns:a16="http://schemas.microsoft.com/office/drawing/2014/main" id="{FA2CEA7C-3F12-4CC7-46FD-125447977513}"/>
              </a:ext>
            </a:extLst>
          </p:cNvPr>
          <p:cNvSpPr txBox="1"/>
          <p:nvPr/>
        </p:nvSpPr>
        <p:spPr>
          <a:xfrm>
            <a:off x="3101593" y="5720075"/>
            <a:ext cx="8199120" cy="646331"/>
          </a:xfrm>
          <a:prstGeom prst="rect">
            <a:avLst/>
          </a:prstGeom>
          <a:noFill/>
        </p:spPr>
        <p:txBody>
          <a:bodyPr wrap="square">
            <a:spAutoFit/>
          </a:bodyPr>
          <a:lstStyle/>
          <a:p>
            <a:pPr algn="ctr"/>
            <a:r>
              <a:rPr lang="en-US" b="1" dirty="0">
                <a:solidFill>
                  <a:schemeClr val="bg1"/>
                </a:solidFill>
                <a:latin typeface="Agency FB" panose="020B0503020202020204" pitchFamily="34" charset="0"/>
              </a:rPr>
              <a:t>District Court 38-1-28  Judge Edward Levine </a:t>
            </a:r>
            <a:r>
              <a:rPr lang="en-US" b="1" dirty="0" err="1">
                <a:solidFill>
                  <a:schemeClr val="bg1"/>
                </a:solidFill>
                <a:latin typeface="Agency FB" panose="020B0503020202020204" pitchFamily="34" charset="0"/>
              </a:rPr>
              <a:t>Pennbrook</a:t>
            </a:r>
            <a:r>
              <a:rPr lang="en-US" b="1" dirty="0">
                <a:solidFill>
                  <a:schemeClr val="bg1"/>
                </a:solidFill>
                <a:latin typeface="Agency FB" panose="020B0503020202020204" pitchFamily="34" charset="0"/>
              </a:rPr>
              <a:t> Parkway Lansdale PA (215) 393-7534  </a:t>
            </a:r>
          </a:p>
          <a:p>
            <a:pPr algn="ctr"/>
            <a:r>
              <a:rPr lang="en-US" b="1" dirty="0">
                <a:solidFill>
                  <a:schemeClr val="bg1"/>
                </a:solidFill>
                <a:latin typeface="Agency FB" panose="020B0503020202020204" pitchFamily="34" charset="0"/>
              </a:rPr>
              <a:t>District Includes: Townships of Towamencin and part of Hatfield and Boroughs of Hatfield and Lansdale </a:t>
            </a:r>
          </a:p>
        </p:txBody>
      </p:sp>
      <p:pic>
        <p:nvPicPr>
          <p:cNvPr id="7" name="Picture 2" descr="Late Wednesday update shows Levine ahead in judge race">
            <a:extLst>
              <a:ext uri="{FF2B5EF4-FFF2-40B4-BE49-F238E27FC236}">
                <a16:creationId xmlns:a16="http://schemas.microsoft.com/office/drawing/2014/main" id="{248544B8-FFF6-48EA-79E9-2EF8EBC9B93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09854" y="5142856"/>
            <a:ext cx="1448170" cy="1174821"/>
          </a:xfrm>
          <a:prstGeom prst="rect">
            <a:avLst/>
          </a:prstGeom>
          <a:noFill/>
          <a:ln w="3175">
            <a:solidFill>
              <a:schemeClr val="tx1"/>
            </a:solidFill>
          </a:ln>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1C538DDF-F0F8-71CB-0535-BC6B3B3F847B}"/>
              </a:ext>
            </a:extLst>
          </p:cNvPr>
          <p:cNvSpPr txBox="1"/>
          <p:nvPr/>
        </p:nvSpPr>
        <p:spPr>
          <a:xfrm>
            <a:off x="7495712" y="3819664"/>
            <a:ext cx="1808070" cy="738664"/>
          </a:xfrm>
          <a:prstGeom prst="rect">
            <a:avLst/>
          </a:prstGeom>
          <a:noFill/>
        </p:spPr>
        <p:txBody>
          <a:bodyPr wrap="square">
            <a:spAutoFit/>
          </a:bodyPr>
          <a:lstStyle/>
          <a:p>
            <a:pPr algn="ctr"/>
            <a:r>
              <a:rPr lang="en-US" sz="1400" b="0" i="0" dirty="0">
                <a:effectLst/>
                <a:latin typeface="OpenSans"/>
              </a:rPr>
              <a:t>Commissioner</a:t>
            </a:r>
          </a:p>
          <a:p>
            <a:pPr algn="ctr"/>
            <a:r>
              <a:rPr lang="en-US" sz="1400" b="0" i="0" dirty="0">
                <a:effectLst/>
                <a:latin typeface="OpenSans"/>
              </a:rPr>
              <a:t>Neil </a:t>
            </a:r>
            <a:r>
              <a:rPr lang="en-US" sz="1400" b="0" i="0" dirty="0" err="1">
                <a:effectLst/>
                <a:latin typeface="OpenSans"/>
              </a:rPr>
              <a:t>Makhija</a:t>
            </a:r>
            <a:endParaRPr lang="en-US" sz="1400" b="0" i="0" dirty="0">
              <a:effectLst/>
              <a:latin typeface="OpenSans"/>
            </a:endParaRPr>
          </a:p>
          <a:p>
            <a:pPr algn="ctr"/>
            <a:r>
              <a:rPr lang="en-US" sz="1400" b="0" i="0" dirty="0">
                <a:effectLst/>
                <a:latin typeface="OpenSans"/>
              </a:rPr>
              <a:t> </a:t>
            </a:r>
            <a:r>
              <a:rPr lang="en-US" sz="1400" dirty="0">
                <a:latin typeface="OpenSans"/>
              </a:rPr>
              <a:t>Vice Chair</a:t>
            </a:r>
          </a:p>
        </p:txBody>
      </p:sp>
      <p:pic>
        <p:nvPicPr>
          <p:cNvPr id="11" name="Picture 10">
            <a:extLst>
              <a:ext uri="{FF2B5EF4-FFF2-40B4-BE49-F238E27FC236}">
                <a16:creationId xmlns:a16="http://schemas.microsoft.com/office/drawing/2014/main" id="{615E22F4-F520-1744-EED0-55AAEA67087B}"/>
              </a:ext>
            </a:extLst>
          </p:cNvPr>
          <p:cNvPicPr>
            <a:picLocks noChangeAspect="1"/>
          </p:cNvPicPr>
          <p:nvPr/>
        </p:nvPicPr>
        <p:blipFill>
          <a:blip r:embed="rId6"/>
          <a:stretch>
            <a:fillRect/>
          </a:stretch>
        </p:blipFill>
        <p:spPr>
          <a:xfrm>
            <a:off x="5335525" y="1069919"/>
            <a:ext cx="1861327" cy="2631646"/>
          </a:xfrm>
          <a:prstGeom prst="rect">
            <a:avLst/>
          </a:prstGeom>
          <a:ln w="3175">
            <a:solidFill>
              <a:schemeClr val="tx1"/>
            </a:solidFill>
          </a:ln>
        </p:spPr>
      </p:pic>
      <p:pic>
        <p:nvPicPr>
          <p:cNvPr id="3" name="Picture 2">
            <a:extLst>
              <a:ext uri="{FF2B5EF4-FFF2-40B4-BE49-F238E27FC236}">
                <a16:creationId xmlns:a16="http://schemas.microsoft.com/office/drawing/2014/main" id="{4355D391-AD28-5416-A732-BAA5F359453D}"/>
              </a:ext>
            </a:extLst>
          </p:cNvPr>
          <p:cNvPicPr>
            <a:picLocks noChangeAspect="1"/>
          </p:cNvPicPr>
          <p:nvPr/>
        </p:nvPicPr>
        <p:blipFill>
          <a:blip r:embed="rId7"/>
          <a:stretch>
            <a:fillRect/>
          </a:stretch>
        </p:blipFill>
        <p:spPr>
          <a:xfrm>
            <a:off x="7365547" y="1451087"/>
            <a:ext cx="1989135" cy="1989135"/>
          </a:xfrm>
          <a:prstGeom prst="rect">
            <a:avLst/>
          </a:prstGeom>
          <a:ln w="3175">
            <a:solidFill>
              <a:schemeClr val="tx1"/>
            </a:solidFill>
          </a:ln>
        </p:spPr>
      </p:pic>
      <p:pic>
        <p:nvPicPr>
          <p:cNvPr id="4" name="Picture 3">
            <a:extLst>
              <a:ext uri="{FF2B5EF4-FFF2-40B4-BE49-F238E27FC236}">
                <a16:creationId xmlns:a16="http://schemas.microsoft.com/office/drawing/2014/main" id="{8AB6DC58-B6D7-9630-38C5-CB6B1410E400}"/>
              </a:ext>
            </a:extLst>
          </p:cNvPr>
          <p:cNvPicPr>
            <a:picLocks noChangeAspect="1"/>
          </p:cNvPicPr>
          <p:nvPr/>
        </p:nvPicPr>
        <p:blipFill>
          <a:blip r:embed="rId8"/>
          <a:stretch>
            <a:fillRect/>
          </a:stretch>
        </p:blipFill>
        <p:spPr>
          <a:xfrm>
            <a:off x="9674644" y="1490765"/>
            <a:ext cx="1938235" cy="1938235"/>
          </a:xfrm>
          <a:prstGeom prst="rect">
            <a:avLst/>
          </a:prstGeom>
          <a:ln w="3175">
            <a:solidFill>
              <a:schemeClr val="tx1"/>
            </a:solidFill>
          </a:ln>
        </p:spPr>
      </p:pic>
    </p:spTree>
    <p:extLst>
      <p:ext uri="{BB962C8B-B14F-4D97-AF65-F5344CB8AC3E}">
        <p14:creationId xmlns:p14="http://schemas.microsoft.com/office/powerpoint/2010/main" val="16036303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D690ABD-2C31-41C1-9940-A9E3B86F0316}"/>
              </a:ext>
            </a:extLst>
          </p:cNvPr>
          <p:cNvSpPr txBox="1"/>
          <p:nvPr/>
        </p:nvSpPr>
        <p:spPr>
          <a:xfrm>
            <a:off x="154896" y="4067433"/>
            <a:ext cx="2628900" cy="1077218"/>
          </a:xfrm>
          <a:prstGeom prst="rect">
            <a:avLst/>
          </a:prstGeom>
          <a:noFill/>
        </p:spPr>
        <p:txBody>
          <a:bodyPr wrap="square" rtlCol="0">
            <a:spAutoFit/>
          </a:bodyPr>
          <a:lstStyle/>
          <a:p>
            <a:pPr algn="ctr"/>
            <a:r>
              <a:rPr lang="en-US" sz="1600" dirty="0">
                <a:latin typeface="Agency FB" panose="020B0503020202020204" pitchFamily="34" charset="0"/>
              </a:rPr>
              <a:t>Jaime E. Snyder</a:t>
            </a:r>
          </a:p>
          <a:p>
            <a:pPr algn="ctr"/>
            <a:r>
              <a:rPr lang="en-US" sz="1600" dirty="0">
                <a:latin typeface="Agency FB" panose="020B0503020202020204" pitchFamily="34" charset="0"/>
              </a:rPr>
              <a:t>Borough Manager</a:t>
            </a:r>
          </a:p>
          <a:p>
            <a:pPr algn="ctr"/>
            <a:r>
              <a:rPr lang="en-US" sz="1600" dirty="0" err="1">
                <a:latin typeface="Agency FB" panose="020B0503020202020204" pitchFamily="34" charset="0"/>
              </a:rPr>
              <a:t>jsnyder@hatfieldborough.com</a:t>
            </a:r>
            <a:endParaRPr lang="en-US" sz="1600" dirty="0">
              <a:latin typeface="Agency FB" panose="020B0503020202020204" pitchFamily="34" charset="0"/>
            </a:endParaRPr>
          </a:p>
          <a:p>
            <a:pPr algn="ctr"/>
            <a:r>
              <a:rPr lang="en-US" sz="1600" dirty="0">
                <a:latin typeface="Agency FB" panose="020B0503020202020204" pitchFamily="34" charset="0"/>
              </a:rPr>
              <a:t>215-855-0781 opt. 1 </a:t>
            </a:r>
          </a:p>
        </p:txBody>
      </p:sp>
      <p:sp>
        <p:nvSpPr>
          <p:cNvPr id="3" name="TextBox 2">
            <a:extLst>
              <a:ext uri="{FF2B5EF4-FFF2-40B4-BE49-F238E27FC236}">
                <a16:creationId xmlns:a16="http://schemas.microsoft.com/office/drawing/2014/main" id="{D613A2F5-D549-476E-B5B0-5EA06B2A60BA}"/>
              </a:ext>
            </a:extLst>
          </p:cNvPr>
          <p:cNvSpPr txBox="1"/>
          <p:nvPr/>
        </p:nvSpPr>
        <p:spPr>
          <a:xfrm>
            <a:off x="3126812" y="4067433"/>
            <a:ext cx="2628900" cy="1323439"/>
          </a:xfrm>
          <a:prstGeom prst="rect">
            <a:avLst/>
          </a:prstGeom>
          <a:noFill/>
        </p:spPr>
        <p:txBody>
          <a:bodyPr wrap="square" rtlCol="0">
            <a:spAutoFit/>
          </a:bodyPr>
          <a:lstStyle/>
          <a:p>
            <a:pPr algn="ctr"/>
            <a:r>
              <a:rPr lang="en-US" sz="1600" dirty="0">
                <a:latin typeface="Agency FB" panose="020B0503020202020204" pitchFamily="34" charset="0"/>
              </a:rPr>
              <a:t>Stephen S. Fickert, Jr. </a:t>
            </a:r>
          </a:p>
          <a:p>
            <a:pPr algn="ctr"/>
            <a:r>
              <a:rPr lang="en-US" sz="1600" dirty="0">
                <a:latin typeface="Agency FB" panose="020B0503020202020204" pitchFamily="34" charset="0"/>
              </a:rPr>
              <a:t>Borough Public Works Director</a:t>
            </a:r>
          </a:p>
          <a:p>
            <a:pPr algn="ctr"/>
            <a:r>
              <a:rPr lang="en-US" sz="1600" dirty="0">
                <a:latin typeface="Agency FB" panose="020B0503020202020204" pitchFamily="34" charset="0"/>
              </a:rPr>
              <a:t>Electric Superintendent</a:t>
            </a:r>
          </a:p>
          <a:p>
            <a:pPr algn="ctr"/>
            <a:r>
              <a:rPr lang="en-US" sz="1600" dirty="0">
                <a:latin typeface="Agency FB" panose="020B0503020202020204" pitchFamily="34" charset="0"/>
              </a:rPr>
              <a:t>sfickert@hatfieldborough.com</a:t>
            </a:r>
          </a:p>
          <a:p>
            <a:pPr algn="ctr"/>
            <a:r>
              <a:rPr lang="en-US" sz="1600" dirty="0">
                <a:latin typeface="Agency FB" panose="020B0503020202020204" pitchFamily="34" charset="0"/>
              </a:rPr>
              <a:t>215-855-0781 opt. 2</a:t>
            </a:r>
          </a:p>
        </p:txBody>
      </p:sp>
      <p:pic>
        <p:nvPicPr>
          <p:cNvPr id="8" name="Picture 7">
            <a:extLst>
              <a:ext uri="{FF2B5EF4-FFF2-40B4-BE49-F238E27FC236}">
                <a16:creationId xmlns:a16="http://schemas.microsoft.com/office/drawing/2014/main" id="{7C95AD49-F3C4-4648-87BB-1FFE5BBF6C1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03132" y="1108109"/>
            <a:ext cx="2031470" cy="2843603"/>
          </a:xfrm>
          <a:prstGeom prst="rect">
            <a:avLst/>
          </a:prstGeom>
          <a:ln w="3175">
            <a:solidFill>
              <a:schemeClr val="tx1"/>
            </a:solidFill>
          </a:ln>
        </p:spPr>
      </p:pic>
      <p:sp>
        <p:nvSpPr>
          <p:cNvPr id="4" name="TextBox 3">
            <a:extLst>
              <a:ext uri="{FF2B5EF4-FFF2-40B4-BE49-F238E27FC236}">
                <a16:creationId xmlns:a16="http://schemas.microsoft.com/office/drawing/2014/main" id="{499AD355-76C1-61B1-F38F-0DFFF6A525B7}"/>
              </a:ext>
            </a:extLst>
          </p:cNvPr>
          <p:cNvSpPr txBox="1"/>
          <p:nvPr/>
        </p:nvSpPr>
        <p:spPr>
          <a:xfrm>
            <a:off x="0" y="177158"/>
            <a:ext cx="11212829" cy="707886"/>
          </a:xfrm>
          <a:prstGeom prst="rect">
            <a:avLst/>
          </a:prstGeom>
          <a:noFill/>
        </p:spPr>
        <p:txBody>
          <a:bodyPr wrap="square" rtlCol="0">
            <a:spAutoFit/>
          </a:bodyPr>
          <a:lstStyle/>
          <a:p>
            <a:pPr algn="ctr"/>
            <a:r>
              <a:rPr lang="en-US" sz="4000" dirty="0"/>
              <a:t>Presenters </a:t>
            </a:r>
          </a:p>
        </p:txBody>
      </p:sp>
      <p:sp>
        <p:nvSpPr>
          <p:cNvPr id="6" name="TextBox 5">
            <a:extLst>
              <a:ext uri="{FF2B5EF4-FFF2-40B4-BE49-F238E27FC236}">
                <a16:creationId xmlns:a16="http://schemas.microsoft.com/office/drawing/2014/main" id="{E2433C29-ED25-6776-2E55-110312E3D972}"/>
              </a:ext>
            </a:extLst>
          </p:cNvPr>
          <p:cNvSpPr txBox="1"/>
          <p:nvPr/>
        </p:nvSpPr>
        <p:spPr>
          <a:xfrm>
            <a:off x="8938145" y="4351905"/>
            <a:ext cx="2628900" cy="584775"/>
          </a:xfrm>
          <a:prstGeom prst="rect">
            <a:avLst/>
          </a:prstGeom>
          <a:noFill/>
        </p:spPr>
        <p:txBody>
          <a:bodyPr wrap="square" rtlCol="0">
            <a:spAutoFit/>
          </a:bodyPr>
          <a:lstStyle/>
          <a:p>
            <a:pPr algn="ctr"/>
            <a:r>
              <a:rPr lang="en-US" sz="1600" dirty="0">
                <a:latin typeface="Agency FB" panose="020B0503020202020204" pitchFamily="34" charset="0"/>
              </a:rPr>
              <a:t>Stephen Barth, President</a:t>
            </a:r>
          </a:p>
          <a:p>
            <a:pPr algn="ctr"/>
            <a:r>
              <a:rPr lang="en-US" sz="1600" dirty="0">
                <a:latin typeface="Agency FB" panose="020B0503020202020204" pitchFamily="34" charset="0"/>
              </a:rPr>
              <a:t>Barth Consulting Group, LLC</a:t>
            </a:r>
          </a:p>
        </p:txBody>
      </p:sp>
      <p:pic>
        <p:nvPicPr>
          <p:cNvPr id="9" name="Picture 8">
            <a:extLst>
              <a:ext uri="{FF2B5EF4-FFF2-40B4-BE49-F238E27FC236}">
                <a16:creationId xmlns:a16="http://schemas.microsoft.com/office/drawing/2014/main" id="{3BB2D2E1-76EC-B790-87A8-7BF33FF8318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4081" y="1138971"/>
            <a:ext cx="2030530" cy="2713403"/>
          </a:xfrm>
          <a:prstGeom prst="rect">
            <a:avLst/>
          </a:prstGeom>
          <a:ln w="3175">
            <a:solidFill>
              <a:schemeClr val="tx1"/>
            </a:solidFill>
          </a:ln>
        </p:spPr>
      </p:pic>
      <p:sp>
        <p:nvSpPr>
          <p:cNvPr id="12" name="TextBox 11">
            <a:extLst>
              <a:ext uri="{FF2B5EF4-FFF2-40B4-BE49-F238E27FC236}">
                <a16:creationId xmlns:a16="http://schemas.microsoft.com/office/drawing/2014/main" id="{03A71716-A68E-E917-D0A3-3C79A5192FA3}"/>
              </a:ext>
            </a:extLst>
          </p:cNvPr>
          <p:cNvSpPr txBox="1"/>
          <p:nvPr/>
        </p:nvSpPr>
        <p:spPr>
          <a:xfrm>
            <a:off x="6309245" y="4313654"/>
            <a:ext cx="2628900" cy="1077218"/>
          </a:xfrm>
          <a:prstGeom prst="rect">
            <a:avLst/>
          </a:prstGeom>
          <a:noFill/>
        </p:spPr>
        <p:txBody>
          <a:bodyPr wrap="square" rtlCol="0">
            <a:spAutoFit/>
          </a:bodyPr>
          <a:lstStyle/>
          <a:p>
            <a:pPr algn="ctr"/>
            <a:r>
              <a:rPr lang="en-US" sz="1600" dirty="0">
                <a:latin typeface="Agency FB" panose="020B0503020202020204" pitchFamily="34" charset="0"/>
              </a:rPr>
              <a:t>Chad Camburn </a:t>
            </a:r>
          </a:p>
          <a:p>
            <a:pPr algn="ctr"/>
            <a:r>
              <a:rPr lang="en-US" sz="1600" dirty="0">
                <a:latin typeface="Agency FB" panose="020B0503020202020204" pitchFamily="34" charset="0"/>
              </a:rPr>
              <a:t>Borough Engineer</a:t>
            </a:r>
          </a:p>
          <a:p>
            <a:pPr algn="ctr"/>
            <a:r>
              <a:rPr lang="en-US" sz="1600" dirty="0" err="1">
                <a:latin typeface="Agency FB" panose="020B0503020202020204" pitchFamily="34" charset="0"/>
              </a:rPr>
              <a:t>Bursich</a:t>
            </a:r>
            <a:r>
              <a:rPr lang="en-US" sz="1600" dirty="0">
                <a:latin typeface="Agency FB" panose="020B0503020202020204" pitchFamily="34" charset="0"/>
              </a:rPr>
              <a:t> Associates</a:t>
            </a:r>
          </a:p>
          <a:p>
            <a:pPr algn="ctr"/>
            <a:r>
              <a:rPr lang="en-US" sz="1600" dirty="0">
                <a:latin typeface="Agency FB" panose="020B0503020202020204" pitchFamily="34" charset="0"/>
              </a:rPr>
              <a:t>A division on Van </a:t>
            </a:r>
            <a:r>
              <a:rPr lang="en-US" sz="1600" dirty="0" err="1">
                <a:latin typeface="Agency FB" panose="020B0503020202020204" pitchFamily="34" charset="0"/>
              </a:rPr>
              <a:t>Cleef</a:t>
            </a:r>
            <a:r>
              <a:rPr lang="en-US" sz="1600" dirty="0">
                <a:latin typeface="Agency FB" panose="020B0503020202020204" pitchFamily="34" charset="0"/>
              </a:rPr>
              <a:t> Engineering</a:t>
            </a:r>
          </a:p>
        </p:txBody>
      </p:sp>
      <p:pic>
        <p:nvPicPr>
          <p:cNvPr id="10" name="Picture 9">
            <a:extLst>
              <a:ext uri="{FF2B5EF4-FFF2-40B4-BE49-F238E27FC236}">
                <a16:creationId xmlns:a16="http://schemas.microsoft.com/office/drawing/2014/main" id="{6E2F2B13-28CC-AC18-E29A-78701FCCE3E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03789" y="1108109"/>
            <a:ext cx="1920355" cy="2916293"/>
          </a:xfrm>
          <a:prstGeom prst="rect">
            <a:avLst/>
          </a:prstGeom>
          <a:ln w="3175">
            <a:solidFill>
              <a:schemeClr val="tx1"/>
            </a:solidFill>
          </a:ln>
        </p:spPr>
      </p:pic>
      <p:pic>
        <p:nvPicPr>
          <p:cNvPr id="13" name="Picture 12">
            <a:extLst>
              <a:ext uri="{FF2B5EF4-FFF2-40B4-BE49-F238E27FC236}">
                <a16:creationId xmlns:a16="http://schemas.microsoft.com/office/drawing/2014/main" id="{63A9A36E-DADA-3630-DB11-578F975B417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70068" y="1158038"/>
            <a:ext cx="2301240" cy="2876550"/>
          </a:xfrm>
          <a:prstGeom prst="rect">
            <a:avLst/>
          </a:prstGeom>
          <a:ln w="3175">
            <a:solidFill>
              <a:schemeClr val="tx1"/>
            </a:solidFill>
          </a:ln>
        </p:spPr>
      </p:pic>
    </p:spTree>
    <p:extLst>
      <p:ext uri="{BB962C8B-B14F-4D97-AF65-F5344CB8AC3E}">
        <p14:creationId xmlns:p14="http://schemas.microsoft.com/office/powerpoint/2010/main" val="160256777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654FC74-495F-4198-84A2-C798EB2D4F9B}"/>
              </a:ext>
            </a:extLst>
          </p:cNvPr>
          <p:cNvSpPr txBox="1"/>
          <p:nvPr/>
        </p:nvSpPr>
        <p:spPr>
          <a:xfrm>
            <a:off x="1940739" y="3747891"/>
            <a:ext cx="2628900" cy="1077218"/>
          </a:xfrm>
          <a:prstGeom prst="rect">
            <a:avLst/>
          </a:prstGeom>
          <a:noFill/>
        </p:spPr>
        <p:txBody>
          <a:bodyPr wrap="square" rtlCol="0">
            <a:spAutoFit/>
          </a:bodyPr>
          <a:lstStyle/>
          <a:p>
            <a:pPr algn="ctr"/>
            <a:r>
              <a:rPr lang="en-US" sz="1600" dirty="0">
                <a:latin typeface="Agency FB" panose="020B0503020202020204" pitchFamily="34" charset="0"/>
              </a:rPr>
              <a:t>Diane A. Farrall</a:t>
            </a:r>
          </a:p>
          <a:p>
            <a:pPr algn="ctr"/>
            <a:r>
              <a:rPr lang="en-US" sz="1600" dirty="0">
                <a:latin typeface="Agency FB" panose="020B0503020202020204" pitchFamily="34" charset="0"/>
              </a:rPr>
              <a:t>Borough Treasurer</a:t>
            </a:r>
          </a:p>
          <a:p>
            <a:pPr algn="ctr"/>
            <a:r>
              <a:rPr lang="en-US" sz="1600" dirty="0">
                <a:latin typeface="Agency FB" panose="020B0503020202020204" pitchFamily="34" charset="0"/>
              </a:rPr>
              <a:t>dfarrall@hatfieldborough.com</a:t>
            </a:r>
          </a:p>
          <a:p>
            <a:pPr algn="ctr"/>
            <a:r>
              <a:rPr lang="en-US" sz="1600" dirty="0">
                <a:latin typeface="Agency FB" panose="020B0503020202020204" pitchFamily="34" charset="0"/>
              </a:rPr>
              <a:t>215-855-0781 opt. 6</a:t>
            </a:r>
          </a:p>
        </p:txBody>
      </p:sp>
      <p:sp>
        <p:nvSpPr>
          <p:cNvPr id="3" name="TextBox 2">
            <a:extLst>
              <a:ext uri="{FF2B5EF4-FFF2-40B4-BE49-F238E27FC236}">
                <a16:creationId xmlns:a16="http://schemas.microsoft.com/office/drawing/2014/main" id="{F81CAFDF-E00A-442B-9668-74B97A5B4450}"/>
              </a:ext>
            </a:extLst>
          </p:cNvPr>
          <p:cNvSpPr txBox="1"/>
          <p:nvPr/>
        </p:nvSpPr>
        <p:spPr>
          <a:xfrm>
            <a:off x="4016759" y="3736584"/>
            <a:ext cx="2628900" cy="1077218"/>
          </a:xfrm>
          <a:prstGeom prst="rect">
            <a:avLst/>
          </a:prstGeom>
          <a:noFill/>
        </p:spPr>
        <p:txBody>
          <a:bodyPr wrap="square" rtlCol="0">
            <a:spAutoFit/>
          </a:bodyPr>
          <a:lstStyle/>
          <a:p>
            <a:pPr algn="ctr"/>
            <a:r>
              <a:rPr lang="en-US" sz="1600" dirty="0">
                <a:latin typeface="Agency FB" panose="020B0503020202020204" pitchFamily="34" charset="0"/>
              </a:rPr>
              <a:t>David Weiss</a:t>
            </a:r>
          </a:p>
          <a:p>
            <a:pPr algn="ctr"/>
            <a:r>
              <a:rPr lang="en-US" sz="1600" dirty="0">
                <a:latin typeface="Agency FB" panose="020B0503020202020204" pitchFamily="34" charset="0"/>
              </a:rPr>
              <a:t>Borough Utility Billing Coordinator</a:t>
            </a:r>
          </a:p>
          <a:p>
            <a:pPr algn="ctr"/>
            <a:r>
              <a:rPr lang="en-US" sz="1600" dirty="0">
                <a:latin typeface="Agency FB" panose="020B0503020202020204" pitchFamily="34" charset="0"/>
              </a:rPr>
              <a:t>dweiss@hatfieldborough.com</a:t>
            </a:r>
          </a:p>
          <a:p>
            <a:pPr algn="ctr"/>
            <a:r>
              <a:rPr lang="en-US" sz="1600" dirty="0">
                <a:latin typeface="Agency FB" panose="020B0503020202020204" pitchFamily="34" charset="0"/>
              </a:rPr>
              <a:t>215-855-0781 opt. 4 </a:t>
            </a:r>
          </a:p>
        </p:txBody>
      </p:sp>
      <p:sp>
        <p:nvSpPr>
          <p:cNvPr id="4" name="TextBox 3">
            <a:extLst>
              <a:ext uri="{FF2B5EF4-FFF2-40B4-BE49-F238E27FC236}">
                <a16:creationId xmlns:a16="http://schemas.microsoft.com/office/drawing/2014/main" id="{6B3D35C4-51DA-4A35-9194-FA1503C3E0FC}"/>
              </a:ext>
            </a:extLst>
          </p:cNvPr>
          <p:cNvSpPr txBox="1"/>
          <p:nvPr/>
        </p:nvSpPr>
        <p:spPr>
          <a:xfrm>
            <a:off x="6421581" y="3725277"/>
            <a:ext cx="2822247" cy="1077218"/>
          </a:xfrm>
          <a:prstGeom prst="rect">
            <a:avLst/>
          </a:prstGeom>
          <a:noFill/>
        </p:spPr>
        <p:txBody>
          <a:bodyPr wrap="square" rtlCol="0">
            <a:spAutoFit/>
          </a:bodyPr>
          <a:lstStyle/>
          <a:p>
            <a:pPr algn="ctr"/>
            <a:r>
              <a:rPr lang="en-US" sz="1600" dirty="0">
                <a:latin typeface="Agency FB" panose="020B0503020202020204" pitchFamily="34" charset="0"/>
              </a:rPr>
              <a:t>Lindsay Hellmann</a:t>
            </a:r>
          </a:p>
          <a:p>
            <a:pPr algn="ctr"/>
            <a:r>
              <a:rPr lang="en-US" sz="1600" dirty="0">
                <a:latin typeface="Agency FB" panose="020B0503020202020204" pitchFamily="34" charset="0"/>
              </a:rPr>
              <a:t>Borough Public Information Coordinator</a:t>
            </a:r>
          </a:p>
          <a:p>
            <a:pPr algn="ctr"/>
            <a:r>
              <a:rPr lang="en-US" sz="1600" dirty="0">
                <a:latin typeface="Agency FB" panose="020B0503020202020204" pitchFamily="34" charset="0"/>
              </a:rPr>
              <a:t>lhellmann@hatfieldborough.com</a:t>
            </a:r>
          </a:p>
          <a:p>
            <a:pPr algn="ctr"/>
            <a:r>
              <a:rPr lang="en-US" sz="1600" dirty="0">
                <a:latin typeface="Agency FB" panose="020B0503020202020204" pitchFamily="34" charset="0"/>
              </a:rPr>
              <a:t>215-855-0781 opt. 9 </a:t>
            </a:r>
          </a:p>
        </p:txBody>
      </p:sp>
      <p:sp>
        <p:nvSpPr>
          <p:cNvPr id="5" name="TextBox 4">
            <a:extLst>
              <a:ext uri="{FF2B5EF4-FFF2-40B4-BE49-F238E27FC236}">
                <a16:creationId xmlns:a16="http://schemas.microsoft.com/office/drawing/2014/main" id="{F9312E13-7694-4CDF-A1F1-9B1BCC93FB36}"/>
              </a:ext>
            </a:extLst>
          </p:cNvPr>
          <p:cNvSpPr txBox="1"/>
          <p:nvPr/>
        </p:nvSpPr>
        <p:spPr>
          <a:xfrm>
            <a:off x="168123" y="182092"/>
            <a:ext cx="11212829" cy="707886"/>
          </a:xfrm>
          <a:prstGeom prst="rect">
            <a:avLst/>
          </a:prstGeom>
          <a:noFill/>
        </p:spPr>
        <p:txBody>
          <a:bodyPr wrap="square" rtlCol="0">
            <a:spAutoFit/>
          </a:bodyPr>
          <a:lstStyle/>
          <a:p>
            <a:pPr algn="ctr"/>
            <a:r>
              <a:rPr lang="en-US" sz="4000" dirty="0"/>
              <a:t>Borough Staff</a:t>
            </a:r>
          </a:p>
        </p:txBody>
      </p:sp>
      <p:pic>
        <p:nvPicPr>
          <p:cNvPr id="9" name="Picture 8">
            <a:extLst>
              <a:ext uri="{FF2B5EF4-FFF2-40B4-BE49-F238E27FC236}">
                <a16:creationId xmlns:a16="http://schemas.microsoft.com/office/drawing/2014/main" id="{5E31FDCF-FDDB-48C6-92A2-F9BDF85B3B6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03629" y="919786"/>
            <a:ext cx="1780099" cy="2558182"/>
          </a:xfrm>
          <a:prstGeom prst="rect">
            <a:avLst/>
          </a:prstGeom>
        </p:spPr>
      </p:pic>
      <p:pic>
        <p:nvPicPr>
          <p:cNvPr id="11" name="Picture 10">
            <a:extLst>
              <a:ext uri="{FF2B5EF4-FFF2-40B4-BE49-F238E27FC236}">
                <a16:creationId xmlns:a16="http://schemas.microsoft.com/office/drawing/2014/main" id="{9DD399A9-FEDA-415C-AA6D-F250A23100C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51270" y="889978"/>
            <a:ext cx="1853589" cy="2594610"/>
          </a:xfrm>
          <a:prstGeom prst="rect">
            <a:avLst/>
          </a:prstGeom>
        </p:spPr>
      </p:pic>
      <p:sp>
        <p:nvSpPr>
          <p:cNvPr id="12" name="TextBox 11">
            <a:extLst>
              <a:ext uri="{FF2B5EF4-FFF2-40B4-BE49-F238E27FC236}">
                <a16:creationId xmlns:a16="http://schemas.microsoft.com/office/drawing/2014/main" id="{989E9854-B93E-35E4-D2E3-DD794A968422}"/>
              </a:ext>
            </a:extLst>
          </p:cNvPr>
          <p:cNvSpPr txBox="1"/>
          <p:nvPr/>
        </p:nvSpPr>
        <p:spPr>
          <a:xfrm>
            <a:off x="-135281" y="3829173"/>
            <a:ext cx="2628900" cy="1077218"/>
          </a:xfrm>
          <a:prstGeom prst="rect">
            <a:avLst/>
          </a:prstGeom>
          <a:noFill/>
        </p:spPr>
        <p:txBody>
          <a:bodyPr wrap="square" rtlCol="0">
            <a:spAutoFit/>
          </a:bodyPr>
          <a:lstStyle/>
          <a:p>
            <a:pPr algn="ctr"/>
            <a:r>
              <a:rPr lang="en-US" sz="1600" dirty="0">
                <a:latin typeface="Agency FB" panose="020B0503020202020204" pitchFamily="34" charset="0"/>
              </a:rPr>
              <a:t>Kathryn Vlahos</a:t>
            </a:r>
          </a:p>
          <a:p>
            <a:pPr algn="ctr"/>
            <a:r>
              <a:rPr lang="en-US" sz="1600" dirty="0">
                <a:latin typeface="Agency FB" panose="020B0503020202020204" pitchFamily="34" charset="0"/>
              </a:rPr>
              <a:t>Borough Assistant to the Manager</a:t>
            </a:r>
          </a:p>
          <a:p>
            <a:pPr algn="ctr"/>
            <a:r>
              <a:rPr lang="en-US" sz="1600" dirty="0" err="1">
                <a:latin typeface="Agency FB" panose="020B0503020202020204" pitchFamily="34" charset="0"/>
              </a:rPr>
              <a:t>kvlahos@hatfieldborough.com</a:t>
            </a:r>
            <a:endParaRPr lang="en-US" sz="1600" dirty="0">
              <a:latin typeface="Agency FB" panose="020B0503020202020204" pitchFamily="34" charset="0"/>
            </a:endParaRPr>
          </a:p>
          <a:p>
            <a:pPr algn="ctr"/>
            <a:r>
              <a:rPr lang="en-US" sz="1600" dirty="0">
                <a:latin typeface="Agency FB" panose="020B0503020202020204" pitchFamily="34" charset="0"/>
              </a:rPr>
              <a:t>215-855-0781 opt. 5</a:t>
            </a:r>
          </a:p>
        </p:txBody>
      </p:sp>
      <p:pic>
        <p:nvPicPr>
          <p:cNvPr id="7" name="Picture 6">
            <a:extLst>
              <a:ext uri="{FF2B5EF4-FFF2-40B4-BE49-F238E27FC236}">
                <a16:creationId xmlns:a16="http://schemas.microsoft.com/office/drawing/2014/main" id="{6F34CB4A-1C2B-5267-B705-A61675DE8F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6594" y="889978"/>
            <a:ext cx="1895118" cy="2654227"/>
          </a:xfrm>
          <a:prstGeom prst="rect">
            <a:avLst/>
          </a:prstGeom>
        </p:spPr>
      </p:pic>
      <p:pic>
        <p:nvPicPr>
          <p:cNvPr id="10" name="Picture 9">
            <a:extLst>
              <a:ext uri="{FF2B5EF4-FFF2-40B4-BE49-F238E27FC236}">
                <a16:creationId xmlns:a16="http://schemas.microsoft.com/office/drawing/2014/main" id="{1FB162FD-CE52-3277-092F-35B59E85D89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21581" y="923095"/>
            <a:ext cx="1895118" cy="2587990"/>
          </a:xfrm>
          <a:prstGeom prst="rect">
            <a:avLst/>
          </a:prstGeom>
        </p:spPr>
      </p:pic>
      <p:pic>
        <p:nvPicPr>
          <p:cNvPr id="6" name="Picture 5">
            <a:extLst>
              <a:ext uri="{FF2B5EF4-FFF2-40B4-BE49-F238E27FC236}">
                <a16:creationId xmlns:a16="http://schemas.microsoft.com/office/drawing/2014/main" id="{F7CDBE34-4413-68EA-DB92-65006248FA73}"/>
              </a:ext>
            </a:extLst>
          </p:cNvPr>
          <p:cNvPicPr>
            <a:picLocks noChangeAspect="1"/>
          </p:cNvPicPr>
          <p:nvPr/>
        </p:nvPicPr>
        <p:blipFill>
          <a:blip r:embed="rId7"/>
          <a:stretch>
            <a:fillRect/>
          </a:stretch>
        </p:blipFill>
        <p:spPr>
          <a:xfrm>
            <a:off x="8533853" y="949595"/>
            <a:ext cx="3451502" cy="2594610"/>
          </a:xfrm>
          <a:prstGeom prst="rect">
            <a:avLst/>
          </a:prstGeom>
        </p:spPr>
      </p:pic>
      <p:sp>
        <p:nvSpPr>
          <p:cNvPr id="8" name="TextBox 7">
            <a:extLst>
              <a:ext uri="{FF2B5EF4-FFF2-40B4-BE49-F238E27FC236}">
                <a16:creationId xmlns:a16="http://schemas.microsoft.com/office/drawing/2014/main" id="{F5B3FA6B-8686-1E44-648E-97ED7FE8CFEC}"/>
              </a:ext>
            </a:extLst>
          </p:cNvPr>
          <p:cNvSpPr txBox="1"/>
          <p:nvPr/>
        </p:nvSpPr>
        <p:spPr>
          <a:xfrm>
            <a:off x="9099330" y="3701724"/>
            <a:ext cx="2511339" cy="1169551"/>
          </a:xfrm>
          <a:prstGeom prst="rect">
            <a:avLst/>
          </a:prstGeom>
          <a:noFill/>
        </p:spPr>
        <p:txBody>
          <a:bodyPr wrap="square" rtlCol="0">
            <a:spAutoFit/>
          </a:bodyPr>
          <a:lstStyle/>
          <a:p>
            <a:pPr algn="ctr"/>
            <a:r>
              <a:rPr lang="en-US" sz="1400" dirty="0">
                <a:latin typeface="Agency FB" panose="020B0503020202020204" pitchFamily="34" charset="0"/>
              </a:rPr>
              <a:t>Pictured Left to Right: Ryan </a:t>
            </a:r>
            <a:r>
              <a:rPr lang="en-US" sz="1400" dirty="0" err="1">
                <a:latin typeface="Agency FB" panose="020B0503020202020204" pitchFamily="34" charset="0"/>
              </a:rPr>
              <a:t>Witoslawski</a:t>
            </a:r>
            <a:r>
              <a:rPr lang="en-US" sz="1400" dirty="0">
                <a:latin typeface="Agency FB" panose="020B0503020202020204" pitchFamily="34" charset="0"/>
              </a:rPr>
              <a:t>  (21’ Summer Help), Derik Stover, Edward Polaneczky, Stephen Fickert (Public Works Director), Jack Engelhart,    James Baskin</a:t>
            </a:r>
          </a:p>
        </p:txBody>
      </p:sp>
    </p:spTree>
    <p:extLst>
      <p:ext uri="{BB962C8B-B14F-4D97-AF65-F5344CB8AC3E}">
        <p14:creationId xmlns:p14="http://schemas.microsoft.com/office/powerpoint/2010/main" val="301780946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A8A85F7-6596-C936-3EAB-DBA882D51620}"/>
              </a:ext>
            </a:extLst>
          </p:cNvPr>
          <p:cNvSpPr/>
          <p:nvPr/>
        </p:nvSpPr>
        <p:spPr>
          <a:xfrm>
            <a:off x="0" y="2505670"/>
            <a:ext cx="11913870" cy="923330"/>
          </a:xfrm>
          <a:prstGeom prst="rect">
            <a:avLst/>
          </a:prstGeom>
        </p:spPr>
        <p:txBody>
          <a:bodyPr wrap="square">
            <a:spAutoFit/>
          </a:bodyPr>
          <a:lstStyle/>
          <a:p>
            <a:pPr algn="ctr"/>
            <a:r>
              <a:rPr lang="en-US" sz="5400" dirty="0">
                <a:solidFill>
                  <a:srgbClr val="A40000"/>
                </a:solidFill>
              </a:rPr>
              <a:t>Steve Barth, Barth Consulting Inc</a:t>
            </a:r>
          </a:p>
        </p:txBody>
      </p:sp>
    </p:spTree>
    <p:extLst>
      <p:ext uri="{BB962C8B-B14F-4D97-AF65-F5344CB8AC3E}">
        <p14:creationId xmlns:p14="http://schemas.microsoft.com/office/powerpoint/2010/main" val="12227854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p31"/>
          <p:cNvSpPr txBox="1">
            <a:spLocks noGrp="1"/>
          </p:cNvSpPr>
          <p:nvPr>
            <p:ph type="subTitle" idx="1"/>
          </p:nvPr>
        </p:nvSpPr>
        <p:spPr>
          <a:xfrm>
            <a:off x="3378200" y="2754179"/>
            <a:ext cx="5435600" cy="913200"/>
          </a:xfrm>
          <a:prstGeom prst="rect">
            <a:avLst/>
          </a:prstGeom>
        </p:spPr>
        <p:txBody>
          <a:bodyPr spcFirstLastPara="1" wrap="square" lIns="121900" tIns="121900" rIns="121900" bIns="121900" anchor="t" anchorCtr="0">
            <a:noAutofit/>
          </a:bodyPr>
          <a:lstStyle/>
          <a:p>
            <a:pPr marL="0" indent="0" algn="ctr">
              <a:lnSpc>
                <a:spcPct val="115000"/>
              </a:lnSpc>
              <a:buClr>
                <a:schemeClr val="dk1"/>
              </a:buClr>
              <a:buSzPts val="1100"/>
            </a:pPr>
            <a:r>
              <a:rPr lang="es">
                <a:solidFill>
                  <a:schemeClr val="dk2"/>
                </a:solidFill>
              </a:rPr>
              <a:t>May 8, 2024 - 7:00 PM </a:t>
            </a:r>
            <a:endParaRPr>
              <a:solidFill>
                <a:schemeClr val="dk2"/>
              </a:solidFill>
            </a:endParaRPr>
          </a:p>
          <a:p>
            <a:pPr marL="0" indent="0" algn="ctr">
              <a:lnSpc>
                <a:spcPct val="115000"/>
              </a:lnSpc>
              <a:buClr>
                <a:schemeClr val="dk1"/>
              </a:buClr>
              <a:buSzPts val="1100"/>
            </a:pPr>
            <a:r>
              <a:rPr lang="es">
                <a:solidFill>
                  <a:schemeClr val="dk2"/>
                </a:solidFill>
              </a:rPr>
              <a:t>401 SOUTH MAIN STREET</a:t>
            </a:r>
            <a:endParaRPr>
              <a:solidFill>
                <a:schemeClr val="dk2"/>
              </a:solidFill>
            </a:endParaRPr>
          </a:p>
        </p:txBody>
      </p:sp>
      <p:sp>
        <p:nvSpPr>
          <p:cNvPr id="246" name="Google Shape;246;p31"/>
          <p:cNvSpPr txBox="1">
            <a:spLocks noGrp="1"/>
          </p:cNvSpPr>
          <p:nvPr>
            <p:ph type="ctrTitle"/>
          </p:nvPr>
        </p:nvSpPr>
        <p:spPr>
          <a:xfrm>
            <a:off x="2674800" y="1072033"/>
            <a:ext cx="6842400" cy="1297200"/>
          </a:xfrm>
          <a:prstGeom prst="rect">
            <a:avLst/>
          </a:prstGeom>
        </p:spPr>
        <p:txBody>
          <a:bodyPr spcFirstLastPara="1" wrap="square" lIns="121900" tIns="121900" rIns="121900" bIns="121900" anchor="b" anchorCtr="0">
            <a:noAutofit/>
          </a:bodyPr>
          <a:lstStyle/>
          <a:p>
            <a:pPr algn="ctr">
              <a:buClr>
                <a:schemeClr val="dk1"/>
              </a:buClr>
              <a:buSzPts val="2800"/>
            </a:pPr>
            <a:r>
              <a:rPr lang="es" sz="6000"/>
              <a:t>Hatfield Town </a:t>
            </a:r>
            <a:endParaRPr sz="6000"/>
          </a:p>
          <a:p>
            <a:pPr algn="ctr">
              <a:buClr>
                <a:schemeClr val="dk1"/>
              </a:buClr>
              <a:buSzPts val="2800"/>
            </a:pPr>
            <a:r>
              <a:rPr lang="es" sz="6000"/>
              <a:t>Hall Meeting</a:t>
            </a:r>
            <a:endParaRPr sz="6000"/>
          </a:p>
        </p:txBody>
      </p:sp>
      <p:pic>
        <p:nvPicPr>
          <p:cNvPr id="247" name="Google Shape;247;p31"/>
          <p:cNvPicPr preferRelativeResize="0"/>
          <p:nvPr/>
        </p:nvPicPr>
        <p:blipFill>
          <a:blip r:embed="rId3">
            <a:alphaModFix/>
          </a:blip>
          <a:stretch>
            <a:fillRect/>
          </a:stretch>
        </p:blipFill>
        <p:spPr>
          <a:xfrm>
            <a:off x="4770601" y="4279167"/>
            <a:ext cx="2650801" cy="1589164"/>
          </a:xfrm>
          <a:prstGeom prst="rect">
            <a:avLst/>
          </a:prstGeom>
          <a:noFill/>
          <a:ln>
            <a:noFill/>
          </a:ln>
        </p:spPr>
      </p:pic>
    </p:spTree>
    <p:extLst>
      <p:ext uri="{BB962C8B-B14F-4D97-AF65-F5344CB8AC3E}">
        <p14:creationId xmlns:p14="http://schemas.microsoft.com/office/powerpoint/2010/main" val="184981675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pic>
        <p:nvPicPr>
          <p:cNvPr id="252" name="Google Shape;252;p32"/>
          <p:cNvPicPr preferRelativeResize="0"/>
          <p:nvPr/>
        </p:nvPicPr>
        <p:blipFill>
          <a:blip r:embed="rId3">
            <a:alphaModFix/>
          </a:blip>
          <a:stretch>
            <a:fillRect/>
          </a:stretch>
        </p:blipFill>
        <p:spPr>
          <a:xfrm>
            <a:off x="1108381" y="1"/>
            <a:ext cx="9975235" cy="6858001"/>
          </a:xfrm>
          <a:prstGeom prst="rect">
            <a:avLst/>
          </a:prstGeom>
          <a:noFill/>
          <a:ln>
            <a:noFill/>
          </a:ln>
        </p:spPr>
      </p:pic>
    </p:spTree>
    <p:extLst>
      <p:ext uri="{BB962C8B-B14F-4D97-AF65-F5344CB8AC3E}">
        <p14:creationId xmlns:p14="http://schemas.microsoft.com/office/powerpoint/2010/main" val="64298420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pic>
        <p:nvPicPr>
          <p:cNvPr id="257" name="Google Shape;257;p33"/>
          <p:cNvPicPr preferRelativeResize="0"/>
          <p:nvPr/>
        </p:nvPicPr>
        <p:blipFill>
          <a:blip r:embed="rId3">
            <a:alphaModFix/>
          </a:blip>
          <a:stretch>
            <a:fillRect/>
          </a:stretch>
        </p:blipFill>
        <p:spPr>
          <a:xfrm>
            <a:off x="1712367" y="1"/>
            <a:ext cx="8767263" cy="6858001"/>
          </a:xfrm>
          <a:prstGeom prst="rect">
            <a:avLst/>
          </a:prstGeom>
          <a:noFill/>
          <a:ln>
            <a:noFill/>
          </a:ln>
        </p:spPr>
      </p:pic>
    </p:spTree>
    <p:extLst>
      <p:ext uri="{BB962C8B-B14F-4D97-AF65-F5344CB8AC3E}">
        <p14:creationId xmlns:p14="http://schemas.microsoft.com/office/powerpoint/2010/main" val="183232347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pic>
        <p:nvPicPr>
          <p:cNvPr id="262" name="Google Shape;262;p34"/>
          <p:cNvPicPr preferRelativeResize="0"/>
          <p:nvPr/>
        </p:nvPicPr>
        <p:blipFill rotWithShape="1">
          <a:blip r:embed="rId3">
            <a:alphaModFix/>
          </a:blip>
          <a:srcRect t="-5359" b="5359"/>
          <a:stretch/>
        </p:blipFill>
        <p:spPr>
          <a:xfrm>
            <a:off x="1" y="-654034"/>
            <a:ext cx="12192004" cy="9049667"/>
          </a:xfrm>
          <a:prstGeom prst="rect">
            <a:avLst/>
          </a:prstGeom>
          <a:noFill/>
          <a:ln>
            <a:noFill/>
          </a:ln>
        </p:spPr>
      </p:pic>
    </p:spTree>
    <p:extLst>
      <p:ext uri="{BB962C8B-B14F-4D97-AF65-F5344CB8AC3E}">
        <p14:creationId xmlns:p14="http://schemas.microsoft.com/office/powerpoint/2010/main" val="168897713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pic>
        <p:nvPicPr>
          <p:cNvPr id="267" name="Google Shape;267;p35"/>
          <p:cNvPicPr preferRelativeResize="0"/>
          <p:nvPr/>
        </p:nvPicPr>
        <p:blipFill rotWithShape="1">
          <a:blip r:embed="rId3">
            <a:alphaModFix/>
          </a:blip>
          <a:srcRect l="3210" r="2369"/>
          <a:stretch/>
        </p:blipFill>
        <p:spPr>
          <a:xfrm>
            <a:off x="1368584" y="1055467"/>
            <a:ext cx="9454833" cy="4541368"/>
          </a:xfrm>
          <a:prstGeom prst="rect">
            <a:avLst/>
          </a:prstGeom>
          <a:noFill/>
          <a:ln>
            <a:noFill/>
          </a:ln>
        </p:spPr>
      </p:pic>
    </p:spTree>
    <p:extLst>
      <p:ext uri="{BB962C8B-B14F-4D97-AF65-F5344CB8AC3E}">
        <p14:creationId xmlns:p14="http://schemas.microsoft.com/office/powerpoint/2010/main" val="31283685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pic>
        <p:nvPicPr>
          <p:cNvPr id="272" name="Google Shape;272;p36"/>
          <p:cNvPicPr preferRelativeResize="0"/>
          <p:nvPr/>
        </p:nvPicPr>
        <p:blipFill>
          <a:blip r:embed="rId3">
            <a:alphaModFix/>
          </a:blip>
          <a:stretch>
            <a:fillRect/>
          </a:stretch>
        </p:blipFill>
        <p:spPr>
          <a:xfrm>
            <a:off x="1853934" y="400834"/>
            <a:ext cx="8484132" cy="6056333"/>
          </a:xfrm>
          <a:prstGeom prst="rect">
            <a:avLst/>
          </a:prstGeom>
          <a:noFill/>
          <a:ln>
            <a:noFill/>
          </a:ln>
        </p:spPr>
      </p:pic>
    </p:spTree>
    <p:extLst>
      <p:ext uri="{BB962C8B-B14F-4D97-AF65-F5344CB8AC3E}">
        <p14:creationId xmlns:p14="http://schemas.microsoft.com/office/powerpoint/2010/main" val="403011975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pic>
        <p:nvPicPr>
          <p:cNvPr id="277" name="Google Shape;277;p37"/>
          <p:cNvPicPr preferRelativeResize="0"/>
          <p:nvPr/>
        </p:nvPicPr>
        <p:blipFill>
          <a:blip r:embed="rId3">
            <a:alphaModFix/>
          </a:blip>
          <a:stretch>
            <a:fillRect/>
          </a:stretch>
        </p:blipFill>
        <p:spPr>
          <a:xfrm>
            <a:off x="2147687" y="740501"/>
            <a:ext cx="7896635" cy="5376999"/>
          </a:xfrm>
          <a:prstGeom prst="rect">
            <a:avLst/>
          </a:prstGeom>
          <a:noFill/>
          <a:ln>
            <a:noFill/>
          </a:ln>
        </p:spPr>
      </p:pic>
    </p:spTree>
    <p:extLst>
      <p:ext uri="{BB962C8B-B14F-4D97-AF65-F5344CB8AC3E}">
        <p14:creationId xmlns:p14="http://schemas.microsoft.com/office/powerpoint/2010/main" val="412969291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pic>
        <p:nvPicPr>
          <p:cNvPr id="282" name="Google Shape;282;p38"/>
          <p:cNvPicPr preferRelativeResize="0"/>
          <p:nvPr/>
        </p:nvPicPr>
        <p:blipFill>
          <a:blip r:embed="rId3">
            <a:alphaModFix/>
          </a:blip>
          <a:stretch>
            <a:fillRect/>
          </a:stretch>
        </p:blipFill>
        <p:spPr>
          <a:xfrm>
            <a:off x="1987466" y="541083"/>
            <a:ext cx="8217065" cy="5775832"/>
          </a:xfrm>
          <a:prstGeom prst="rect">
            <a:avLst/>
          </a:prstGeom>
          <a:noFill/>
          <a:ln>
            <a:noFill/>
          </a:ln>
        </p:spPr>
      </p:pic>
    </p:spTree>
    <p:extLst>
      <p:ext uri="{BB962C8B-B14F-4D97-AF65-F5344CB8AC3E}">
        <p14:creationId xmlns:p14="http://schemas.microsoft.com/office/powerpoint/2010/main" val="5097416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42940AF-EC37-4890-9C08-06D6B7281E20}"/>
              </a:ext>
            </a:extLst>
          </p:cNvPr>
          <p:cNvSpPr txBox="1"/>
          <p:nvPr/>
        </p:nvSpPr>
        <p:spPr>
          <a:xfrm>
            <a:off x="61913" y="63355"/>
            <a:ext cx="11704320" cy="830997"/>
          </a:xfrm>
          <a:prstGeom prst="rect">
            <a:avLst/>
          </a:prstGeom>
          <a:noFill/>
        </p:spPr>
        <p:txBody>
          <a:bodyPr wrap="square" rtlCol="0">
            <a:spAutoFit/>
          </a:bodyPr>
          <a:lstStyle/>
          <a:p>
            <a:pPr algn="ctr"/>
            <a:r>
              <a:rPr lang="en-US" sz="4800" dirty="0"/>
              <a:t>AGENDA</a:t>
            </a:r>
          </a:p>
        </p:txBody>
      </p:sp>
      <p:sp>
        <p:nvSpPr>
          <p:cNvPr id="3" name="TextBox 2">
            <a:extLst>
              <a:ext uri="{FF2B5EF4-FFF2-40B4-BE49-F238E27FC236}">
                <a16:creationId xmlns:a16="http://schemas.microsoft.com/office/drawing/2014/main" id="{56578D7C-3795-4D18-AA63-A7E1ECEE8EB6}"/>
              </a:ext>
            </a:extLst>
          </p:cNvPr>
          <p:cNvSpPr txBox="1"/>
          <p:nvPr/>
        </p:nvSpPr>
        <p:spPr>
          <a:xfrm>
            <a:off x="238126" y="894352"/>
            <a:ext cx="5751194" cy="4570482"/>
          </a:xfrm>
          <a:prstGeom prst="rect">
            <a:avLst/>
          </a:prstGeom>
          <a:noFill/>
          <a:ln>
            <a:solidFill>
              <a:schemeClr val="tx1"/>
            </a:solidFill>
          </a:ln>
        </p:spPr>
        <p:txBody>
          <a:bodyPr wrap="square" rtlCol="0">
            <a:spAutoFit/>
          </a:bodyPr>
          <a:lstStyle/>
          <a:p>
            <a:r>
              <a:rPr lang="en-US" b="1" dirty="0">
                <a:latin typeface="Arial Narrow" panose="020B0606020202030204" pitchFamily="34" charset="0"/>
              </a:rPr>
              <a:t>Welcome and Introductions </a:t>
            </a:r>
          </a:p>
          <a:p>
            <a:endParaRPr lang="en-US" sz="700" dirty="0">
              <a:latin typeface="Arial Narrow" panose="020B0606020202030204" pitchFamily="34" charset="0"/>
            </a:endParaRPr>
          </a:p>
          <a:p>
            <a:r>
              <a:rPr lang="en-US" b="1" dirty="0">
                <a:latin typeface="Arial Narrow" panose="020B0606020202030204" pitchFamily="34" charset="0"/>
              </a:rPr>
              <a:t>2024 Financial Overview</a:t>
            </a:r>
          </a:p>
          <a:p>
            <a:r>
              <a:rPr lang="en-US" dirty="0">
                <a:latin typeface="Arial Narrow" panose="020B0606020202030204" pitchFamily="34" charset="0"/>
              </a:rPr>
              <a:t>   2024 Budget</a:t>
            </a:r>
          </a:p>
          <a:p>
            <a:r>
              <a:rPr lang="en-US" dirty="0">
                <a:latin typeface="Arial Narrow" panose="020B0606020202030204" pitchFamily="34" charset="0"/>
              </a:rPr>
              <a:t>   Debt Payments &amp; Borrowing</a:t>
            </a:r>
          </a:p>
          <a:p>
            <a:r>
              <a:rPr lang="en-US" dirty="0">
                <a:latin typeface="Arial Narrow" panose="020B0606020202030204" pitchFamily="34" charset="0"/>
              </a:rPr>
              <a:t>   Investments</a:t>
            </a:r>
          </a:p>
          <a:p>
            <a:endParaRPr lang="en-US" sz="800" dirty="0">
              <a:latin typeface="Arial Narrow" panose="020B0606020202030204" pitchFamily="34" charset="0"/>
            </a:endParaRPr>
          </a:p>
          <a:p>
            <a:r>
              <a:rPr lang="en-US" b="1" dirty="0">
                <a:latin typeface="Arial Narrow" panose="020B0606020202030204" pitchFamily="34" charset="0"/>
              </a:rPr>
              <a:t>2024 Projects Overview</a:t>
            </a:r>
          </a:p>
          <a:p>
            <a:r>
              <a:rPr lang="en-US" dirty="0">
                <a:latin typeface="Arial Narrow" panose="020B0606020202030204" pitchFamily="34" charset="0"/>
              </a:rPr>
              <a:t>   Broad Street &amp; N. Main Street Utility Replacement Project</a:t>
            </a:r>
          </a:p>
          <a:p>
            <a:r>
              <a:rPr lang="en-US" dirty="0">
                <a:latin typeface="Arial Narrow" panose="020B0606020202030204" pitchFamily="34" charset="0"/>
              </a:rPr>
              <a:t>   ADA Curb Ramp Replacement Project </a:t>
            </a:r>
          </a:p>
          <a:p>
            <a:r>
              <a:rPr lang="en-US" dirty="0">
                <a:latin typeface="Arial Narrow" panose="020B0606020202030204" pitchFamily="34" charset="0"/>
              </a:rPr>
              <a:t>   Roadway Resurfacing Project</a:t>
            </a:r>
          </a:p>
          <a:p>
            <a:r>
              <a:rPr lang="en-US" dirty="0">
                <a:latin typeface="Arial Narrow" panose="020B0606020202030204" pitchFamily="34" charset="0"/>
              </a:rPr>
              <a:t>   General Utility Projects (electric, storm, sanitary sewer)</a:t>
            </a:r>
          </a:p>
          <a:p>
            <a:endParaRPr lang="en-US" sz="600" dirty="0">
              <a:latin typeface="Arial Narrow" panose="020B0606020202030204" pitchFamily="34" charset="0"/>
            </a:endParaRPr>
          </a:p>
          <a:p>
            <a:r>
              <a:rPr lang="en-US" b="1" dirty="0">
                <a:latin typeface="Arial Narrow" panose="020B0606020202030204" pitchFamily="34" charset="0"/>
              </a:rPr>
              <a:t>Communications </a:t>
            </a:r>
          </a:p>
          <a:p>
            <a:r>
              <a:rPr lang="en-US" dirty="0">
                <a:latin typeface="Arial Narrow" panose="020B0606020202030204" pitchFamily="34" charset="0"/>
              </a:rPr>
              <a:t>   Utility Billing / E-Billing</a:t>
            </a:r>
          </a:p>
          <a:p>
            <a:r>
              <a:rPr lang="en-US" dirty="0">
                <a:latin typeface="Arial Narrow" panose="020B0606020202030204" pitchFamily="34" charset="0"/>
              </a:rPr>
              <a:t>    Events</a:t>
            </a:r>
          </a:p>
          <a:p>
            <a:r>
              <a:rPr lang="en-US" dirty="0">
                <a:latin typeface="Arial Narrow" panose="020B0606020202030204" pitchFamily="34" charset="0"/>
              </a:rPr>
              <a:t>    General</a:t>
            </a:r>
          </a:p>
          <a:p>
            <a:r>
              <a:rPr lang="en-US" dirty="0">
                <a:latin typeface="Arial Narrow" panose="020B0606020202030204" pitchFamily="34" charset="0"/>
              </a:rPr>
              <a:t>    Contacts</a:t>
            </a:r>
          </a:p>
        </p:txBody>
      </p:sp>
      <p:sp>
        <p:nvSpPr>
          <p:cNvPr id="4" name="TextBox 3">
            <a:extLst>
              <a:ext uri="{FF2B5EF4-FFF2-40B4-BE49-F238E27FC236}">
                <a16:creationId xmlns:a16="http://schemas.microsoft.com/office/drawing/2014/main" id="{390EEFF4-6540-3B31-03A9-2070A88F4A50}"/>
              </a:ext>
            </a:extLst>
          </p:cNvPr>
          <p:cNvSpPr txBox="1"/>
          <p:nvPr/>
        </p:nvSpPr>
        <p:spPr>
          <a:xfrm>
            <a:off x="6096000" y="894352"/>
            <a:ext cx="5857874" cy="4601260"/>
          </a:xfrm>
          <a:prstGeom prst="rect">
            <a:avLst/>
          </a:prstGeom>
          <a:noFill/>
          <a:ln>
            <a:solidFill>
              <a:schemeClr val="tx1"/>
            </a:solidFill>
          </a:ln>
        </p:spPr>
        <p:txBody>
          <a:bodyPr wrap="square" rtlCol="0">
            <a:spAutoFit/>
          </a:bodyPr>
          <a:lstStyle/>
          <a:p>
            <a:r>
              <a:rPr lang="en-US" sz="1600" b="1" dirty="0">
                <a:latin typeface="Arial Narrow" panose="020B0606020202030204" pitchFamily="34" charset="0"/>
              </a:rPr>
              <a:t>Steve Barth, Barth Consulting Introduction and Revitalization Overview</a:t>
            </a:r>
          </a:p>
          <a:p>
            <a:endParaRPr lang="en-US" sz="500" dirty="0">
              <a:latin typeface="Arial Narrow" panose="020B0606020202030204" pitchFamily="34" charset="0"/>
            </a:endParaRPr>
          </a:p>
          <a:p>
            <a:r>
              <a:rPr lang="en-US" sz="1600" b="1" dirty="0">
                <a:latin typeface="Arial Narrow" panose="020B0606020202030204" pitchFamily="34" charset="0"/>
              </a:rPr>
              <a:t>Community Survey Overview:</a:t>
            </a:r>
          </a:p>
          <a:p>
            <a:r>
              <a:rPr lang="en-US" sz="1600" dirty="0">
                <a:latin typeface="Arial Narrow" panose="020B0606020202030204" pitchFamily="34" charset="0"/>
              </a:rPr>
              <a:t>	The What &amp; Why of the Community Survey?</a:t>
            </a:r>
          </a:p>
          <a:p>
            <a:r>
              <a:rPr lang="en-US" sz="1600" dirty="0">
                <a:latin typeface="Arial Narrow" panose="020B0606020202030204" pitchFamily="34" charset="0"/>
              </a:rPr>
              <a:t>	Input from the Community</a:t>
            </a:r>
          </a:p>
          <a:p>
            <a:r>
              <a:rPr lang="en-US" sz="1600" dirty="0">
                <a:latin typeface="Arial Narrow" panose="020B0606020202030204" pitchFamily="34" charset="0"/>
              </a:rPr>
              <a:t>	Resident Goals &amp; Aspirations</a:t>
            </a:r>
          </a:p>
          <a:p>
            <a:r>
              <a:rPr lang="en-US" sz="1600" dirty="0">
                <a:latin typeface="Arial Narrow" panose="020B0606020202030204" pitchFamily="34" charset="0"/>
              </a:rPr>
              <a:t>	Grants &amp; Funding</a:t>
            </a:r>
          </a:p>
          <a:p>
            <a:r>
              <a:rPr lang="en-US" sz="1600" b="1" dirty="0">
                <a:latin typeface="Arial Narrow" panose="020B0606020202030204" pitchFamily="34" charset="0"/>
              </a:rPr>
              <a:t>Survey Questions &amp; Responses: </a:t>
            </a:r>
          </a:p>
          <a:p>
            <a:r>
              <a:rPr lang="en-US" sz="1600" dirty="0">
                <a:latin typeface="Arial Narrow" panose="020B0606020202030204" pitchFamily="34" charset="0"/>
              </a:rPr>
              <a:t>	Question Summaries</a:t>
            </a:r>
          </a:p>
          <a:p>
            <a:r>
              <a:rPr lang="en-US" sz="1600" dirty="0">
                <a:latin typeface="Arial Narrow" panose="020B0606020202030204" pitchFamily="34" charset="0"/>
              </a:rPr>
              <a:t>	What the responses mean? </a:t>
            </a:r>
          </a:p>
          <a:p>
            <a:r>
              <a:rPr lang="en-US" sz="1600" dirty="0">
                <a:latin typeface="Arial Narrow" panose="020B0606020202030204" pitchFamily="34" charset="0"/>
              </a:rPr>
              <a:t>	Low-Hanging Fruit</a:t>
            </a:r>
          </a:p>
          <a:p>
            <a:r>
              <a:rPr lang="en-US" sz="1600" dirty="0">
                <a:latin typeface="Arial Narrow" panose="020B0606020202030204" pitchFamily="34" charset="0"/>
              </a:rPr>
              <a:t>	Long-Term - Goals</a:t>
            </a:r>
          </a:p>
          <a:p>
            <a:r>
              <a:rPr lang="en-US" sz="1600" b="1" dirty="0">
                <a:latin typeface="Arial Narrow" panose="020B0606020202030204" pitchFamily="34" charset="0"/>
              </a:rPr>
              <a:t>Next Steps:</a:t>
            </a:r>
          </a:p>
          <a:p>
            <a:r>
              <a:rPr lang="en-US" sz="1600" dirty="0">
                <a:latin typeface="Arial Narrow" panose="020B0606020202030204" pitchFamily="34" charset="0"/>
              </a:rPr>
              <a:t>	Action Items</a:t>
            </a:r>
          </a:p>
          <a:p>
            <a:r>
              <a:rPr lang="en-US" sz="1600" dirty="0">
                <a:latin typeface="Arial Narrow" panose="020B0606020202030204" pitchFamily="34" charset="0"/>
              </a:rPr>
              <a:t>	Concept Sketches</a:t>
            </a:r>
          </a:p>
          <a:p>
            <a:r>
              <a:rPr lang="en-US" sz="1600" dirty="0">
                <a:latin typeface="Arial Narrow" panose="020B0606020202030204" pitchFamily="34" charset="0"/>
              </a:rPr>
              <a:t>	Grants</a:t>
            </a:r>
          </a:p>
          <a:p>
            <a:r>
              <a:rPr lang="en-US" sz="1600" b="1" dirty="0">
                <a:latin typeface="Arial Narrow" panose="020B0606020202030204" pitchFamily="34" charset="0"/>
              </a:rPr>
              <a:t>Concept Renderings:</a:t>
            </a:r>
          </a:p>
          <a:p>
            <a:r>
              <a:rPr lang="en-US" sz="1600" dirty="0">
                <a:latin typeface="Arial Narrow" panose="020B0606020202030204" pitchFamily="34" charset="0"/>
              </a:rPr>
              <a:t>	Visioning Downtown </a:t>
            </a:r>
          </a:p>
          <a:p>
            <a:r>
              <a:rPr lang="en-US" sz="1600" dirty="0">
                <a:latin typeface="Arial Narrow" panose="020B0606020202030204" pitchFamily="34" charset="0"/>
              </a:rPr>
              <a:t>	Architectural Features</a:t>
            </a:r>
          </a:p>
        </p:txBody>
      </p:sp>
      <p:sp>
        <p:nvSpPr>
          <p:cNvPr id="5" name="TextBox 4">
            <a:extLst>
              <a:ext uri="{FF2B5EF4-FFF2-40B4-BE49-F238E27FC236}">
                <a16:creationId xmlns:a16="http://schemas.microsoft.com/office/drawing/2014/main" id="{B5CFF954-5334-E999-9A86-058D2EE7C179}"/>
              </a:ext>
            </a:extLst>
          </p:cNvPr>
          <p:cNvSpPr txBox="1"/>
          <p:nvPr/>
        </p:nvSpPr>
        <p:spPr>
          <a:xfrm>
            <a:off x="238126" y="5803389"/>
            <a:ext cx="11351894" cy="523220"/>
          </a:xfrm>
          <a:prstGeom prst="rect">
            <a:avLst/>
          </a:prstGeom>
          <a:noFill/>
        </p:spPr>
        <p:txBody>
          <a:bodyPr wrap="square" rtlCol="0">
            <a:spAutoFit/>
          </a:bodyPr>
          <a:lstStyle/>
          <a:p>
            <a:pPr algn="ctr"/>
            <a:r>
              <a:rPr lang="en-US" sz="2800" dirty="0">
                <a:solidFill>
                  <a:schemeClr val="bg1"/>
                </a:solidFill>
              </a:rPr>
              <a:t>Q&amp;A: use Zoom feature  email admin@hatfieldborough.com text 267-421-4753</a:t>
            </a:r>
          </a:p>
        </p:txBody>
      </p:sp>
    </p:spTree>
    <p:extLst>
      <p:ext uri="{BB962C8B-B14F-4D97-AF65-F5344CB8AC3E}">
        <p14:creationId xmlns:p14="http://schemas.microsoft.com/office/powerpoint/2010/main" val="39258142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pic>
        <p:nvPicPr>
          <p:cNvPr id="287" name="Google Shape;287;p39"/>
          <p:cNvPicPr preferRelativeResize="0"/>
          <p:nvPr/>
        </p:nvPicPr>
        <p:blipFill>
          <a:blip r:embed="rId3">
            <a:alphaModFix/>
          </a:blip>
          <a:stretch>
            <a:fillRect/>
          </a:stretch>
        </p:blipFill>
        <p:spPr>
          <a:xfrm>
            <a:off x="2806001" y="203200"/>
            <a:ext cx="6579988" cy="6451597"/>
          </a:xfrm>
          <a:prstGeom prst="rect">
            <a:avLst/>
          </a:prstGeom>
          <a:noFill/>
          <a:ln>
            <a:noFill/>
          </a:ln>
        </p:spPr>
      </p:pic>
    </p:spTree>
    <p:extLst>
      <p:ext uri="{BB962C8B-B14F-4D97-AF65-F5344CB8AC3E}">
        <p14:creationId xmlns:p14="http://schemas.microsoft.com/office/powerpoint/2010/main" val="217034751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pic>
        <p:nvPicPr>
          <p:cNvPr id="292" name="Google Shape;292;p40"/>
          <p:cNvPicPr preferRelativeResize="0"/>
          <p:nvPr/>
        </p:nvPicPr>
        <p:blipFill>
          <a:blip r:embed="rId3">
            <a:alphaModFix/>
          </a:blip>
          <a:stretch>
            <a:fillRect/>
          </a:stretch>
        </p:blipFill>
        <p:spPr>
          <a:xfrm>
            <a:off x="1385500" y="933900"/>
            <a:ext cx="9421000" cy="4990200"/>
          </a:xfrm>
          <a:prstGeom prst="rect">
            <a:avLst/>
          </a:prstGeom>
          <a:noFill/>
          <a:ln>
            <a:noFill/>
          </a:ln>
        </p:spPr>
      </p:pic>
    </p:spTree>
    <p:extLst>
      <p:ext uri="{BB962C8B-B14F-4D97-AF65-F5344CB8AC3E}">
        <p14:creationId xmlns:p14="http://schemas.microsoft.com/office/powerpoint/2010/main" val="64679261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pic>
        <p:nvPicPr>
          <p:cNvPr id="297" name="Google Shape;297;p41"/>
          <p:cNvPicPr preferRelativeResize="0"/>
          <p:nvPr/>
        </p:nvPicPr>
        <p:blipFill>
          <a:blip r:embed="rId3">
            <a:alphaModFix/>
          </a:blip>
          <a:stretch>
            <a:fillRect/>
          </a:stretch>
        </p:blipFill>
        <p:spPr>
          <a:xfrm>
            <a:off x="1815218" y="384651"/>
            <a:ext cx="8561569" cy="6088700"/>
          </a:xfrm>
          <a:prstGeom prst="rect">
            <a:avLst/>
          </a:prstGeom>
          <a:noFill/>
          <a:ln>
            <a:noFill/>
          </a:ln>
        </p:spPr>
      </p:pic>
    </p:spTree>
    <p:extLst>
      <p:ext uri="{BB962C8B-B14F-4D97-AF65-F5344CB8AC3E}">
        <p14:creationId xmlns:p14="http://schemas.microsoft.com/office/powerpoint/2010/main" val="225291957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Google Shape;302;p42"/>
          <p:cNvSpPr txBox="1">
            <a:spLocks noGrp="1"/>
          </p:cNvSpPr>
          <p:nvPr>
            <p:ph type="title"/>
          </p:nvPr>
        </p:nvSpPr>
        <p:spPr>
          <a:xfrm>
            <a:off x="3450800" y="191277"/>
            <a:ext cx="5290400" cy="698800"/>
          </a:xfrm>
          <a:prstGeom prst="rect">
            <a:avLst/>
          </a:prstGeom>
        </p:spPr>
        <p:txBody>
          <a:bodyPr spcFirstLastPara="1" wrap="square" lIns="121900" tIns="121900" rIns="121900" bIns="121900" anchor="b" anchorCtr="0">
            <a:noAutofit/>
          </a:bodyPr>
          <a:lstStyle/>
          <a:p>
            <a:r>
              <a:rPr lang="es"/>
              <a:t>Hatfield Train Station</a:t>
            </a:r>
            <a:endParaRPr/>
          </a:p>
        </p:txBody>
      </p:sp>
      <p:pic>
        <p:nvPicPr>
          <p:cNvPr id="303" name="Google Shape;303;p42"/>
          <p:cNvPicPr preferRelativeResize="0"/>
          <p:nvPr/>
        </p:nvPicPr>
        <p:blipFill rotWithShape="1">
          <a:blip r:embed="rId3">
            <a:alphaModFix/>
          </a:blip>
          <a:srcRect l="8889" t="8223" r="6772" b="1905"/>
          <a:stretch/>
        </p:blipFill>
        <p:spPr>
          <a:xfrm>
            <a:off x="2062967" y="765877"/>
            <a:ext cx="8066067" cy="5823331"/>
          </a:xfrm>
          <a:prstGeom prst="rect">
            <a:avLst/>
          </a:prstGeom>
          <a:noFill/>
          <a:ln>
            <a:noFill/>
          </a:ln>
        </p:spPr>
      </p:pic>
    </p:spTree>
    <p:extLst>
      <p:ext uri="{BB962C8B-B14F-4D97-AF65-F5344CB8AC3E}">
        <p14:creationId xmlns:p14="http://schemas.microsoft.com/office/powerpoint/2010/main" val="234948511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308" name="Google Shape;308;p43"/>
          <p:cNvPicPr preferRelativeResize="0"/>
          <p:nvPr/>
        </p:nvPicPr>
        <p:blipFill>
          <a:blip r:embed="rId3">
            <a:alphaModFix/>
          </a:blip>
          <a:stretch>
            <a:fillRect/>
          </a:stretch>
        </p:blipFill>
        <p:spPr>
          <a:xfrm>
            <a:off x="1919367" y="296552"/>
            <a:ext cx="4176616" cy="3132457"/>
          </a:xfrm>
          <a:prstGeom prst="rect">
            <a:avLst/>
          </a:prstGeom>
          <a:noFill/>
          <a:ln>
            <a:noFill/>
          </a:ln>
        </p:spPr>
      </p:pic>
      <p:pic>
        <p:nvPicPr>
          <p:cNvPr id="309" name="Google Shape;309;p43"/>
          <p:cNvPicPr preferRelativeResize="0"/>
          <p:nvPr/>
        </p:nvPicPr>
        <p:blipFill rotWithShape="1">
          <a:blip r:embed="rId4">
            <a:alphaModFix/>
          </a:blip>
          <a:srcRect/>
          <a:stretch/>
        </p:blipFill>
        <p:spPr>
          <a:xfrm>
            <a:off x="6095989" y="296551"/>
            <a:ext cx="4176609" cy="3132447"/>
          </a:xfrm>
          <a:prstGeom prst="rect">
            <a:avLst/>
          </a:prstGeom>
          <a:noFill/>
          <a:ln>
            <a:noFill/>
          </a:ln>
        </p:spPr>
      </p:pic>
      <p:pic>
        <p:nvPicPr>
          <p:cNvPr id="310" name="Google Shape;310;p43"/>
          <p:cNvPicPr preferRelativeResize="0"/>
          <p:nvPr/>
        </p:nvPicPr>
        <p:blipFill>
          <a:blip r:embed="rId5">
            <a:alphaModFix/>
          </a:blip>
          <a:stretch>
            <a:fillRect/>
          </a:stretch>
        </p:blipFill>
        <p:spPr>
          <a:xfrm>
            <a:off x="1919368" y="3429002"/>
            <a:ext cx="4176609" cy="3132447"/>
          </a:xfrm>
          <a:prstGeom prst="rect">
            <a:avLst/>
          </a:prstGeom>
          <a:noFill/>
          <a:ln>
            <a:noFill/>
          </a:ln>
        </p:spPr>
      </p:pic>
      <p:pic>
        <p:nvPicPr>
          <p:cNvPr id="311" name="Google Shape;311;p43"/>
          <p:cNvPicPr preferRelativeResize="0"/>
          <p:nvPr/>
        </p:nvPicPr>
        <p:blipFill>
          <a:blip r:embed="rId6">
            <a:alphaModFix/>
          </a:blip>
          <a:stretch>
            <a:fillRect/>
          </a:stretch>
        </p:blipFill>
        <p:spPr>
          <a:xfrm>
            <a:off x="6095989" y="3428979"/>
            <a:ext cx="4176644" cy="3132472"/>
          </a:xfrm>
          <a:prstGeom prst="rect">
            <a:avLst/>
          </a:prstGeom>
          <a:noFill/>
          <a:ln>
            <a:noFill/>
          </a:ln>
        </p:spPr>
      </p:pic>
    </p:spTree>
    <p:extLst>
      <p:ext uri="{BB962C8B-B14F-4D97-AF65-F5344CB8AC3E}">
        <p14:creationId xmlns:p14="http://schemas.microsoft.com/office/powerpoint/2010/main" val="3102333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pic>
        <p:nvPicPr>
          <p:cNvPr id="316" name="Google Shape;316;p44"/>
          <p:cNvPicPr preferRelativeResize="0"/>
          <p:nvPr/>
        </p:nvPicPr>
        <p:blipFill>
          <a:blip r:embed="rId3">
            <a:alphaModFix/>
          </a:blip>
          <a:stretch>
            <a:fillRect/>
          </a:stretch>
        </p:blipFill>
        <p:spPr>
          <a:xfrm>
            <a:off x="1063983" y="3006885"/>
            <a:ext cx="10064031" cy="844233"/>
          </a:xfrm>
          <a:prstGeom prst="rect">
            <a:avLst/>
          </a:prstGeom>
          <a:noFill/>
          <a:ln>
            <a:noFill/>
          </a:ln>
        </p:spPr>
      </p:pic>
    </p:spTree>
    <p:extLst>
      <p:ext uri="{BB962C8B-B14F-4D97-AF65-F5344CB8AC3E}">
        <p14:creationId xmlns:p14="http://schemas.microsoft.com/office/powerpoint/2010/main" val="128717619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pic>
        <p:nvPicPr>
          <p:cNvPr id="321" name="Google Shape;321;p45"/>
          <p:cNvPicPr preferRelativeResize="0"/>
          <p:nvPr/>
        </p:nvPicPr>
        <p:blipFill>
          <a:blip r:embed="rId3">
            <a:alphaModFix/>
          </a:blip>
          <a:stretch>
            <a:fillRect/>
          </a:stretch>
        </p:blipFill>
        <p:spPr>
          <a:xfrm>
            <a:off x="1296834" y="1223567"/>
            <a:ext cx="9598335" cy="4410867"/>
          </a:xfrm>
          <a:prstGeom prst="rect">
            <a:avLst/>
          </a:prstGeom>
          <a:noFill/>
          <a:ln>
            <a:noFill/>
          </a:ln>
        </p:spPr>
      </p:pic>
    </p:spTree>
    <p:extLst>
      <p:ext uri="{BB962C8B-B14F-4D97-AF65-F5344CB8AC3E}">
        <p14:creationId xmlns:p14="http://schemas.microsoft.com/office/powerpoint/2010/main" val="408644002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326" name="Google Shape;326;p46"/>
          <p:cNvSpPr txBox="1">
            <a:spLocks noGrp="1"/>
          </p:cNvSpPr>
          <p:nvPr>
            <p:ph type="title"/>
          </p:nvPr>
        </p:nvSpPr>
        <p:spPr>
          <a:xfrm>
            <a:off x="2751196" y="241115"/>
            <a:ext cx="6689600" cy="698800"/>
          </a:xfrm>
          <a:prstGeom prst="rect">
            <a:avLst/>
          </a:prstGeom>
        </p:spPr>
        <p:txBody>
          <a:bodyPr spcFirstLastPara="1" wrap="square" lIns="121900" tIns="121900" rIns="121900" bIns="121900" anchor="b" anchorCtr="0">
            <a:noAutofit/>
          </a:bodyPr>
          <a:lstStyle/>
          <a:p>
            <a:r>
              <a:rPr lang="es"/>
              <a:t>HEROC - Borough Branding</a:t>
            </a:r>
            <a:endParaRPr/>
          </a:p>
        </p:txBody>
      </p:sp>
      <p:pic>
        <p:nvPicPr>
          <p:cNvPr id="327" name="Google Shape;327;p46"/>
          <p:cNvPicPr preferRelativeResize="0"/>
          <p:nvPr/>
        </p:nvPicPr>
        <p:blipFill rotWithShape="1">
          <a:blip r:embed="rId3">
            <a:alphaModFix/>
          </a:blip>
          <a:srcRect l="5328" t="11149" r="4206" b="4255"/>
          <a:stretch/>
        </p:blipFill>
        <p:spPr>
          <a:xfrm>
            <a:off x="1931934" y="939901"/>
            <a:ext cx="8328137" cy="5838568"/>
          </a:xfrm>
          <a:prstGeom prst="rect">
            <a:avLst/>
          </a:prstGeom>
          <a:noFill/>
          <a:ln>
            <a:noFill/>
          </a:ln>
        </p:spPr>
      </p:pic>
    </p:spTree>
    <p:extLst>
      <p:ext uri="{BB962C8B-B14F-4D97-AF65-F5344CB8AC3E}">
        <p14:creationId xmlns:p14="http://schemas.microsoft.com/office/powerpoint/2010/main" val="332761844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pic>
        <p:nvPicPr>
          <p:cNvPr id="332" name="Google Shape;332;p47"/>
          <p:cNvPicPr preferRelativeResize="0"/>
          <p:nvPr/>
        </p:nvPicPr>
        <p:blipFill>
          <a:blip r:embed="rId3">
            <a:alphaModFix/>
          </a:blip>
          <a:stretch>
            <a:fillRect/>
          </a:stretch>
        </p:blipFill>
        <p:spPr>
          <a:xfrm>
            <a:off x="2295484" y="376567"/>
            <a:ext cx="7924568" cy="6104867"/>
          </a:xfrm>
          <a:prstGeom prst="rect">
            <a:avLst/>
          </a:prstGeom>
          <a:noFill/>
          <a:ln>
            <a:noFill/>
          </a:ln>
        </p:spPr>
      </p:pic>
    </p:spTree>
    <p:extLst>
      <p:ext uri="{BB962C8B-B14F-4D97-AF65-F5344CB8AC3E}">
        <p14:creationId xmlns:p14="http://schemas.microsoft.com/office/powerpoint/2010/main" val="114901767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pic>
        <p:nvPicPr>
          <p:cNvPr id="337" name="Google Shape;337;p48"/>
          <p:cNvPicPr preferRelativeResize="0"/>
          <p:nvPr/>
        </p:nvPicPr>
        <p:blipFill>
          <a:blip r:embed="rId3">
            <a:alphaModFix/>
          </a:blip>
          <a:stretch>
            <a:fillRect/>
          </a:stretch>
        </p:blipFill>
        <p:spPr>
          <a:xfrm>
            <a:off x="1602850" y="1029150"/>
            <a:ext cx="8986300" cy="4799700"/>
          </a:xfrm>
          <a:prstGeom prst="rect">
            <a:avLst/>
          </a:prstGeom>
          <a:noFill/>
          <a:ln>
            <a:noFill/>
          </a:ln>
        </p:spPr>
      </p:pic>
    </p:spTree>
    <p:extLst>
      <p:ext uri="{BB962C8B-B14F-4D97-AF65-F5344CB8AC3E}">
        <p14:creationId xmlns:p14="http://schemas.microsoft.com/office/powerpoint/2010/main" val="8991516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A5DE601-DE61-4475-8041-7F494AABB7EE}"/>
              </a:ext>
            </a:extLst>
          </p:cNvPr>
          <p:cNvSpPr/>
          <p:nvPr/>
        </p:nvSpPr>
        <p:spPr>
          <a:xfrm>
            <a:off x="0" y="1835988"/>
            <a:ext cx="11913870" cy="2215991"/>
          </a:xfrm>
          <a:prstGeom prst="rect">
            <a:avLst/>
          </a:prstGeom>
        </p:spPr>
        <p:txBody>
          <a:bodyPr wrap="square">
            <a:spAutoFit/>
          </a:bodyPr>
          <a:lstStyle/>
          <a:p>
            <a:pPr algn="ctr"/>
            <a:r>
              <a:rPr lang="en-US" sz="5400" dirty="0">
                <a:solidFill>
                  <a:srgbClr val="A40000"/>
                </a:solidFill>
              </a:rPr>
              <a:t>2024 Financial Overview</a:t>
            </a:r>
          </a:p>
          <a:p>
            <a:pPr algn="ctr"/>
            <a:r>
              <a:rPr lang="en-US" sz="2800" dirty="0"/>
              <a:t> 2024 Budget</a:t>
            </a:r>
          </a:p>
          <a:p>
            <a:pPr algn="ctr"/>
            <a:r>
              <a:rPr lang="en-US" sz="2800" dirty="0"/>
              <a:t>   Debt Payments &amp; Borrowing</a:t>
            </a:r>
          </a:p>
          <a:p>
            <a:pPr algn="ctr"/>
            <a:r>
              <a:rPr lang="en-US" sz="2800" dirty="0"/>
              <a:t>   Investments</a:t>
            </a:r>
          </a:p>
        </p:txBody>
      </p:sp>
    </p:spTree>
    <p:extLst>
      <p:ext uri="{BB962C8B-B14F-4D97-AF65-F5344CB8AC3E}">
        <p14:creationId xmlns:p14="http://schemas.microsoft.com/office/powerpoint/2010/main" val="363459894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pic>
        <p:nvPicPr>
          <p:cNvPr id="342" name="Google Shape;342;p49"/>
          <p:cNvPicPr preferRelativeResize="0"/>
          <p:nvPr/>
        </p:nvPicPr>
        <p:blipFill>
          <a:blip r:embed="rId3">
            <a:alphaModFix/>
          </a:blip>
          <a:stretch>
            <a:fillRect/>
          </a:stretch>
        </p:blipFill>
        <p:spPr>
          <a:xfrm>
            <a:off x="1397083" y="1000501"/>
            <a:ext cx="9397836" cy="4857001"/>
          </a:xfrm>
          <a:prstGeom prst="rect">
            <a:avLst/>
          </a:prstGeom>
          <a:noFill/>
          <a:ln>
            <a:noFill/>
          </a:ln>
        </p:spPr>
      </p:pic>
    </p:spTree>
    <p:extLst>
      <p:ext uri="{BB962C8B-B14F-4D97-AF65-F5344CB8AC3E}">
        <p14:creationId xmlns:p14="http://schemas.microsoft.com/office/powerpoint/2010/main" val="399199655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pic>
        <p:nvPicPr>
          <p:cNvPr id="347" name="Google Shape;347;p50"/>
          <p:cNvPicPr preferRelativeResize="0"/>
          <p:nvPr/>
        </p:nvPicPr>
        <p:blipFill>
          <a:blip r:embed="rId3">
            <a:alphaModFix/>
          </a:blip>
          <a:stretch>
            <a:fillRect/>
          </a:stretch>
        </p:blipFill>
        <p:spPr>
          <a:xfrm>
            <a:off x="1584484" y="788117"/>
            <a:ext cx="9023035" cy="5281767"/>
          </a:xfrm>
          <a:prstGeom prst="rect">
            <a:avLst/>
          </a:prstGeom>
          <a:noFill/>
          <a:ln>
            <a:noFill/>
          </a:ln>
        </p:spPr>
      </p:pic>
    </p:spTree>
    <p:extLst>
      <p:ext uri="{BB962C8B-B14F-4D97-AF65-F5344CB8AC3E}">
        <p14:creationId xmlns:p14="http://schemas.microsoft.com/office/powerpoint/2010/main" val="159020636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pic>
        <p:nvPicPr>
          <p:cNvPr id="352" name="Google Shape;352;p51"/>
          <p:cNvPicPr preferRelativeResize="0"/>
          <p:nvPr/>
        </p:nvPicPr>
        <p:blipFill>
          <a:blip r:embed="rId3">
            <a:alphaModFix/>
          </a:blip>
          <a:stretch>
            <a:fillRect/>
          </a:stretch>
        </p:blipFill>
        <p:spPr>
          <a:xfrm>
            <a:off x="1561400" y="997968"/>
            <a:ext cx="9069201" cy="4862065"/>
          </a:xfrm>
          <a:prstGeom prst="rect">
            <a:avLst/>
          </a:prstGeom>
          <a:noFill/>
          <a:ln>
            <a:noFill/>
          </a:ln>
        </p:spPr>
      </p:pic>
    </p:spTree>
    <p:extLst>
      <p:ext uri="{BB962C8B-B14F-4D97-AF65-F5344CB8AC3E}">
        <p14:creationId xmlns:p14="http://schemas.microsoft.com/office/powerpoint/2010/main" val="187996411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sp>
        <p:nvSpPr>
          <p:cNvPr id="357" name="Google Shape;357;p52"/>
          <p:cNvSpPr txBox="1">
            <a:spLocks noGrp="1"/>
          </p:cNvSpPr>
          <p:nvPr>
            <p:ph type="title"/>
          </p:nvPr>
        </p:nvSpPr>
        <p:spPr>
          <a:xfrm>
            <a:off x="1888967" y="147975"/>
            <a:ext cx="8866400" cy="698800"/>
          </a:xfrm>
          <a:prstGeom prst="rect">
            <a:avLst/>
          </a:prstGeom>
        </p:spPr>
        <p:txBody>
          <a:bodyPr spcFirstLastPara="1" wrap="square" lIns="121900" tIns="121900" rIns="121900" bIns="121900" anchor="b" anchorCtr="0">
            <a:noAutofit/>
          </a:bodyPr>
          <a:lstStyle/>
          <a:p>
            <a:r>
              <a:rPr lang="es"/>
              <a:t>Architectural Treasures - Milton Bean</a:t>
            </a:r>
            <a:endParaRPr/>
          </a:p>
        </p:txBody>
      </p:sp>
      <p:pic>
        <p:nvPicPr>
          <p:cNvPr id="358" name="Google Shape;358;p52"/>
          <p:cNvPicPr preferRelativeResize="0"/>
          <p:nvPr/>
        </p:nvPicPr>
        <p:blipFill>
          <a:blip r:embed="rId3">
            <a:alphaModFix/>
          </a:blip>
          <a:stretch>
            <a:fillRect/>
          </a:stretch>
        </p:blipFill>
        <p:spPr>
          <a:xfrm>
            <a:off x="2636834" y="925777"/>
            <a:ext cx="7370671" cy="5528033"/>
          </a:xfrm>
          <a:prstGeom prst="rect">
            <a:avLst/>
          </a:prstGeom>
          <a:noFill/>
          <a:ln>
            <a:noFill/>
          </a:ln>
        </p:spPr>
      </p:pic>
    </p:spTree>
    <p:extLst>
      <p:ext uri="{BB962C8B-B14F-4D97-AF65-F5344CB8AC3E}">
        <p14:creationId xmlns:p14="http://schemas.microsoft.com/office/powerpoint/2010/main" val="159123813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pic>
        <p:nvPicPr>
          <p:cNvPr id="363" name="Google Shape;363;p53"/>
          <p:cNvPicPr preferRelativeResize="0"/>
          <p:nvPr/>
        </p:nvPicPr>
        <p:blipFill>
          <a:blip r:embed="rId3">
            <a:alphaModFix/>
          </a:blip>
          <a:stretch>
            <a:fillRect/>
          </a:stretch>
        </p:blipFill>
        <p:spPr>
          <a:xfrm>
            <a:off x="1608351" y="734168"/>
            <a:ext cx="8975301" cy="5389665"/>
          </a:xfrm>
          <a:prstGeom prst="rect">
            <a:avLst/>
          </a:prstGeom>
          <a:noFill/>
          <a:ln>
            <a:noFill/>
          </a:ln>
        </p:spPr>
      </p:pic>
    </p:spTree>
    <p:extLst>
      <p:ext uri="{BB962C8B-B14F-4D97-AF65-F5344CB8AC3E}">
        <p14:creationId xmlns:p14="http://schemas.microsoft.com/office/powerpoint/2010/main" val="193489296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sp>
        <p:nvSpPr>
          <p:cNvPr id="368" name="Google Shape;368;p54"/>
          <p:cNvSpPr txBox="1">
            <a:spLocks noGrp="1"/>
          </p:cNvSpPr>
          <p:nvPr>
            <p:ph type="title"/>
          </p:nvPr>
        </p:nvSpPr>
        <p:spPr>
          <a:xfrm>
            <a:off x="1762000" y="225333"/>
            <a:ext cx="8668000" cy="698800"/>
          </a:xfrm>
          <a:prstGeom prst="rect">
            <a:avLst/>
          </a:prstGeom>
        </p:spPr>
        <p:txBody>
          <a:bodyPr spcFirstLastPara="1" wrap="square" lIns="121900" tIns="121900" rIns="121900" bIns="121900" anchor="b" anchorCtr="0">
            <a:noAutofit/>
          </a:bodyPr>
          <a:lstStyle/>
          <a:p>
            <a:r>
              <a:rPr lang="es"/>
              <a:t>Hatfield’s Vision - Charting the Way</a:t>
            </a:r>
            <a:endParaRPr/>
          </a:p>
        </p:txBody>
      </p:sp>
      <p:pic>
        <p:nvPicPr>
          <p:cNvPr id="369" name="Google Shape;369;p54"/>
          <p:cNvPicPr preferRelativeResize="0"/>
          <p:nvPr/>
        </p:nvPicPr>
        <p:blipFill>
          <a:blip r:embed="rId3">
            <a:alphaModFix/>
          </a:blip>
          <a:stretch>
            <a:fillRect/>
          </a:stretch>
        </p:blipFill>
        <p:spPr>
          <a:xfrm>
            <a:off x="1761996" y="924136"/>
            <a:ext cx="8668003" cy="5621019"/>
          </a:xfrm>
          <a:prstGeom prst="rect">
            <a:avLst/>
          </a:prstGeom>
          <a:noFill/>
          <a:ln>
            <a:noFill/>
          </a:ln>
        </p:spPr>
      </p:pic>
    </p:spTree>
    <p:extLst>
      <p:ext uri="{BB962C8B-B14F-4D97-AF65-F5344CB8AC3E}">
        <p14:creationId xmlns:p14="http://schemas.microsoft.com/office/powerpoint/2010/main" val="411462059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pic>
        <p:nvPicPr>
          <p:cNvPr id="374" name="Google Shape;374;p55"/>
          <p:cNvPicPr preferRelativeResize="0"/>
          <p:nvPr/>
        </p:nvPicPr>
        <p:blipFill>
          <a:blip r:embed="rId3">
            <a:alphaModFix/>
          </a:blip>
          <a:stretch>
            <a:fillRect/>
          </a:stretch>
        </p:blipFill>
        <p:spPr>
          <a:xfrm>
            <a:off x="2207051" y="2245467"/>
            <a:ext cx="7574699" cy="2367100"/>
          </a:xfrm>
          <a:prstGeom prst="rect">
            <a:avLst/>
          </a:prstGeom>
          <a:noFill/>
          <a:ln>
            <a:noFill/>
          </a:ln>
        </p:spPr>
      </p:pic>
    </p:spTree>
    <p:extLst>
      <p:ext uri="{BB962C8B-B14F-4D97-AF65-F5344CB8AC3E}">
        <p14:creationId xmlns:p14="http://schemas.microsoft.com/office/powerpoint/2010/main" val="36519571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pic>
        <p:nvPicPr>
          <p:cNvPr id="379" name="Google Shape;379;p56"/>
          <p:cNvPicPr preferRelativeResize="0"/>
          <p:nvPr/>
        </p:nvPicPr>
        <p:blipFill>
          <a:blip r:embed="rId3">
            <a:alphaModFix/>
          </a:blip>
          <a:stretch>
            <a:fillRect/>
          </a:stretch>
        </p:blipFill>
        <p:spPr>
          <a:xfrm>
            <a:off x="1738751" y="414734"/>
            <a:ext cx="8714499" cy="6028533"/>
          </a:xfrm>
          <a:prstGeom prst="rect">
            <a:avLst/>
          </a:prstGeom>
          <a:noFill/>
          <a:ln>
            <a:noFill/>
          </a:ln>
        </p:spPr>
      </p:pic>
    </p:spTree>
    <p:extLst>
      <p:ext uri="{BB962C8B-B14F-4D97-AF65-F5344CB8AC3E}">
        <p14:creationId xmlns:p14="http://schemas.microsoft.com/office/powerpoint/2010/main" val="213177192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pic>
        <p:nvPicPr>
          <p:cNvPr id="384" name="Google Shape;384;p57"/>
          <p:cNvPicPr preferRelativeResize="0"/>
          <p:nvPr/>
        </p:nvPicPr>
        <p:blipFill>
          <a:blip r:embed="rId3">
            <a:alphaModFix/>
          </a:blip>
          <a:stretch>
            <a:fillRect/>
          </a:stretch>
        </p:blipFill>
        <p:spPr>
          <a:xfrm>
            <a:off x="1330351" y="1156251"/>
            <a:ext cx="9531301" cy="4545500"/>
          </a:xfrm>
          <a:prstGeom prst="rect">
            <a:avLst/>
          </a:prstGeom>
          <a:noFill/>
          <a:ln>
            <a:noFill/>
          </a:ln>
        </p:spPr>
      </p:pic>
    </p:spTree>
    <p:extLst>
      <p:ext uri="{BB962C8B-B14F-4D97-AF65-F5344CB8AC3E}">
        <p14:creationId xmlns:p14="http://schemas.microsoft.com/office/powerpoint/2010/main" val="71532616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388"/>
        <p:cNvGrpSpPr/>
        <p:nvPr/>
      </p:nvGrpSpPr>
      <p:grpSpPr>
        <a:xfrm>
          <a:off x="0" y="0"/>
          <a:ext cx="0" cy="0"/>
          <a:chOff x="0" y="0"/>
          <a:chExt cx="0" cy="0"/>
        </a:xfrm>
      </p:grpSpPr>
      <p:pic>
        <p:nvPicPr>
          <p:cNvPr id="389" name="Google Shape;389;p58"/>
          <p:cNvPicPr preferRelativeResize="0"/>
          <p:nvPr/>
        </p:nvPicPr>
        <p:blipFill>
          <a:blip r:embed="rId3">
            <a:alphaModFix/>
          </a:blip>
          <a:stretch>
            <a:fillRect/>
          </a:stretch>
        </p:blipFill>
        <p:spPr>
          <a:xfrm>
            <a:off x="2183484" y="441267"/>
            <a:ext cx="7825033" cy="5975467"/>
          </a:xfrm>
          <a:prstGeom prst="rect">
            <a:avLst/>
          </a:prstGeom>
          <a:noFill/>
          <a:ln>
            <a:noFill/>
          </a:ln>
        </p:spPr>
      </p:pic>
    </p:spTree>
    <p:extLst>
      <p:ext uri="{BB962C8B-B14F-4D97-AF65-F5344CB8AC3E}">
        <p14:creationId xmlns:p14="http://schemas.microsoft.com/office/powerpoint/2010/main" val="16491340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D3B6173-CDEA-9A8C-58B8-5D1634D56718}"/>
              </a:ext>
            </a:extLst>
          </p:cNvPr>
          <p:cNvSpPr txBox="1"/>
          <p:nvPr/>
        </p:nvSpPr>
        <p:spPr>
          <a:xfrm>
            <a:off x="342900" y="4630400"/>
            <a:ext cx="11258550" cy="830997"/>
          </a:xfrm>
          <a:prstGeom prst="rect">
            <a:avLst/>
          </a:prstGeom>
          <a:noFill/>
        </p:spPr>
        <p:txBody>
          <a:bodyPr wrap="square">
            <a:spAutoFit/>
          </a:bodyPr>
          <a:lstStyle/>
          <a:p>
            <a:pPr algn="ctr"/>
            <a:r>
              <a:rPr lang="en-US" sz="2400" dirty="0"/>
              <a:t>The approved 2024 operating budget of 10.8 million reflects NO INCREASE to the </a:t>
            </a:r>
            <a:r>
              <a:rPr lang="en-US" sz="2400" dirty="0" err="1"/>
              <a:t>3.25mil</a:t>
            </a:r>
            <a:r>
              <a:rPr lang="en-US" sz="2400" dirty="0"/>
              <a:t> REAL ESTATE TAX that includes the FIRE TAX, and NO INCREASE in ELECTRIC or SEWER rates</a:t>
            </a:r>
          </a:p>
        </p:txBody>
      </p:sp>
      <p:pic>
        <p:nvPicPr>
          <p:cNvPr id="3" name="Picture 2">
            <a:extLst>
              <a:ext uri="{FF2B5EF4-FFF2-40B4-BE49-F238E27FC236}">
                <a16:creationId xmlns:a16="http://schemas.microsoft.com/office/drawing/2014/main" id="{12D72AE2-C557-2CC6-9D81-5C346155EDFD}"/>
              </a:ext>
            </a:extLst>
          </p:cNvPr>
          <p:cNvPicPr>
            <a:picLocks noChangeAspect="1"/>
          </p:cNvPicPr>
          <p:nvPr/>
        </p:nvPicPr>
        <p:blipFill>
          <a:blip r:embed="rId2"/>
          <a:stretch>
            <a:fillRect/>
          </a:stretch>
        </p:blipFill>
        <p:spPr>
          <a:xfrm>
            <a:off x="0" y="194310"/>
            <a:ext cx="11601450" cy="4436090"/>
          </a:xfrm>
          <a:prstGeom prst="rect">
            <a:avLst/>
          </a:prstGeom>
        </p:spPr>
      </p:pic>
      <p:sp>
        <p:nvSpPr>
          <p:cNvPr id="2" name="TextBox 1">
            <a:extLst>
              <a:ext uri="{FF2B5EF4-FFF2-40B4-BE49-F238E27FC236}">
                <a16:creationId xmlns:a16="http://schemas.microsoft.com/office/drawing/2014/main" id="{4AB96AAA-944A-AB22-A310-7A04CAB1DB5A}"/>
              </a:ext>
            </a:extLst>
          </p:cNvPr>
          <p:cNvSpPr txBox="1"/>
          <p:nvPr/>
        </p:nvSpPr>
        <p:spPr>
          <a:xfrm>
            <a:off x="571500" y="5772150"/>
            <a:ext cx="10458450" cy="461665"/>
          </a:xfrm>
          <a:prstGeom prst="rect">
            <a:avLst/>
          </a:prstGeom>
          <a:noFill/>
        </p:spPr>
        <p:txBody>
          <a:bodyPr wrap="square" rtlCol="0">
            <a:spAutoFit/>
          </a:bodyPr>
          <a:lstStyle/>
          <a:p>
            <a:pPr algn="ctr"/>
            <a:r>
              <a:rPr lang="en-US" sz="2400" dirty="0">
                <a:solidFill>
                  <a:schemeClr val="bg1"/>
                </a:solidFill>
              </a:rPr>
              <a:t>Hatfield Borough 3 mils       Hatfield Vol. Fire Company .25 mils    TOTAL: 3.25 mils</a:t>
            </a:r>
          </a:p>
        </p:txBody>
      </p:sp>
    </p:spTree>
    <p:extLst>
      <p:ext uri="{BB962C8B-B14F-4D97-AF65-F5344CB8AC3E}">
        <p14:creationId xmlns:p14="http://schemas.microsoft.com/office/powerpoint/2010/main" val="273549449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pic>
        <p:nvPicPr>
          <p:cNvPr id="394" name="Google Shape;394;p59"/>
          <p:cNvPicPr preferRelativeResize="0"/>
          <p:nvPr/>
        </p:nvPicPr>
        <p:blipFill>
          <a:blip r:embed="rId3">
            <a:alphaModFix/>
          </a:blip>
          <a:stretch>
            <a:fillRect/>
          </a:stretch>
        </p:blipFill>
        <p:spPr>
          <a:xfrm>
            <a:off x="1185033" y="1361235"/>
            <a:ext cx="9821936" cy="4135533"/>
          </a:xfrm>
          <a:prstGeom prst="rect">
            <a:avLst/>
          </a:prstGeom>
          <a:noFill/>
          <a:ln>
            <a:noFill/>
          </a:ln>
        </p:spPr>
      </p:pic>
    </p:spTree>
    <p:extLst>
      <p:ext uri="{BB962C8B-B14F-4D97-AF65-F5344CB8AC3E}">
        <p14:creationId xmlns:p14="http://schemas.microsoft.com/office/powerpoint/2010/main" val="381982388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pic>
        <p:nvPicPr>
          <p:cNvPr id="399" name="Google Shape;399;p60"/>
          <p:cNvPicPr preferRelativeResize="0"/>
          <p:nvPr/>
        </p:nvPicPr>
        <p:blipFill>
          <a:blip r:embed="rId3">
            <a:alphaModFix/>
          </a:blip>
          <a:stretch>
            <a:fillRect/>
          </a:stretch>
        </p:blipFill>
        <p:spPr>
          <a:xfrm>
            <a:off x="1697867" y="620951"/>
            <a:ext cx="8796268" cy="5616099"/>
          </a:xfrm>
          <a:prstGeom prst="rect">
            <a:avLst/>
          </a:prstGeom>
          <a:noFill/>
          <a:ln>
            <a:noFill/>
          </a:ln>
        </p:spPr>
      </p:pic>
    </p:spTree>
    <p:extLst>
      <p:ext uri="{BB962C8B-B14F-4D97-AF65-F5344CB8AC3E}">
        <p14:creationId xmlns:p14="http://schemas.microsoft.com/office/powerpoint/2010/main" val="86311933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pic>
        <p:nvPicPr>
          <p:cNvPr id="404" name="Google Shape;404;p61"/>
          <p:cNvPicPr preferRelativeResize="0"/>
          <p:nvPr/>
        </p:nvPicPr>
        <p:blipFill>
          <a:blip r:embed="rId3">
            <a:alphaModFix/>
          </a:blip>
          <a:stretch>
            <a:fillRect/>
          </a:stretch>
        </p:blipFill>
        <p:spPr>
          <a:xfrm>
            <a:off x="1666950" y="851451"/>
            <a:ext cx="8858097" cy="5155100"/>
          </a:xfrm>
          <a:prstGeom prst="rect">
            <a:avLst/>
          </a:prstGeom>
          <a:noFill/>
          <a:ln>
            <a:noFill/>
          </a:ln>
        </p:spPr>
      </p:pic>
    </p:spTree>
    <p:extLst>
      <p:ext uri="{BB962C8B-B14F-4D97-AF65-F5344CB8AC3E}">
        <p14:creationId xmlns:p14="http://schemas.microsoft.com/office/powerpoint/2010/main" val="39424765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pic>
        <p:nvPicPr>
          <p:cNvPr id="409" name="Google Shape;409;p62"/>
          <p:cNvPicPr preferRelativeResize="0"/>
          <p:nvPr/>
        </p:nvPicPr>
        <p:blipFill>
          <a:blip r:embed="rId3">
            <a:alphaModFix/>
          </a:blip>
          <a:stretch>
            <a:fillRect/>
          </a:stretch>
        </p:blipFill>
        <p:spPr>
          <a:xfrm>
            <a:off x="1443434" y="911951"/>
            <a:ext cx="9305135" cy="5034100"/>
          </a:xfrm>
          <a:prstGeom prst="rect">
            <a:avLst/>
          </a:prstGeom>
          <a:noFill/>
          <a:ln>
            <a:noFill/>
          </a:ln>
        </p:spPr>
      </p:pic>
    </p:spTree>
    <p:extLst>
      <p:ext uri="{BB962C8B-B14F-4D97-AF65-F5344CB8AC3E}">
        <p14:creationId xmlns:p14="http://schemas.microsoft.com/office/powerpoint/2010/main" val="427404892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pic>
        <p:nvPicPr>
          <p:cNvPr id="414" name="Google Shape;414;p63"/>
          <p:cNvPicPr preferRelativeResize="0"/>
          <p:nvPr/>
        </p:nvPicPr>
        <p:blipFill>
          <a:blip r:embed="rId3">
            <a:alphaModFix/>
          </a:blip>
          <a:stretch>
            <a:fillRect/>
          </a:stretch>
        </p:blipFill>
        <p:spPr>
          <a:xfrm>
            <a:off x="1478151" y="981917"/>
            <a:ext cx="9235699" cy="4894167"/>
          </a:xfrm>
          <a:prstGeom prst="rect">
            <a:avLst/>
          </a:prstGeom>
          <a:noFill/>
          <a:ln>
            <a:noFill/>
          </a:ln>
        </p:spPr>
      </p:pic>
    </p:spTree>
    <p:extLst>
      <p:ext uri="{BB962C8B-B14F-4D97-AF65-F5344CB8AC3E}">
        <p14:creationId xmlns:p14="http://schemas.microsoft.com/office/powerpoint/2010/main" val="354516955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pic>
        <p:nvPicPr>
          <p:cNvPr id="419" name="Google Shape;419;p64"/>
          <p:cNvPicPr preferRelativeResize="0"/>
          <p:nvPr/>
        </p:nvPicPr>
        <p:blipFill>
          <a:blip r:embed="rId3">
            <a:alphaModFix/>
          </a:blip>
          <a:stretch>
            <a:fillRect/>
          </a:stretch>
        </p:blipFill>
        <p:spPr>
          <a:xfrm>
            <a:off x="1925401" y="203201"/>
            <a:ext cx="8341191" cy="6451601"/>
          </a:xfrm>
          <a:prstGeom prst="rect">
            <a:avLst/>
          </a:prstGeom>
          <a:noFill/>
          <a:ln>
            <a:noFill/>
          </a:ln>
        </p:spPr>
      </p:pic>
    </p:spTree>
    <p:extLst>
      <p:ext uri="{BB962C8B-B14F-4D97-AF65-F5344CB8AC3E}">
        <p14:creationId xmlns:p14="http://schemas.microsoft.com/office/powerpoint/2010/main" val="192511356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423"/>
        <p:cNvGrpSpPr/>
        <p:nvPr/>
      </p:nvGrpSpPr>
      <p:grpSpPr>
        <a:xfrm>
          <a:off x="0" y="0"/>
          <a:ext cx="0" cy="0"/>
          <a:chOff x="0" y="0"/>
          <a:chExt cx="0" cy="0"/>
        </a:xfrm>
      </p:grpSpPr>
      <p:pic>
        <p:nvPicPr>
          <p:cNvPr id="424" name="Google Shape;424;p65"/>
          <p:cNvPicPr preferRelativeResize="0"/>
          <p:nvPr/>
        </p:nvPicPr>
        <p:blipFill>
          <a:blip r:embed="rId3">
            <a:alphaModFix/>
          </a:blip>
          <a:stretch>
            <a:fillRect/>
          </a:stretch>
        </p:blipFill>
        <p:spPr>
          <a:xfrm>
            <a:off x="1846667" y="287601"/>
            <a:ext cx="8498667" cy="6282801"/>
          </a:xfrm>
          <a:prstGeom prst="rect">
            <a:avLst/>
          </a:prstGeom>
          <a:noFill/>
          <a:ln>
            <a:noFill/>
          </a:ln>
        </p:spPr>
      </p:pic>
    </p:spTree>
    <p:extLst>
      <p:ext uri="{BB962C8B-B14F-4D97-AF65-F5344CB8AC3E}">
        <p14:creationId xmlns:p14="http://schemas.microsoft.com/office/powerpoint/2010/main" val="346560034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428"/>
        <p:cNvGrpSpPr/>
        <p:nvPr/>
      </p:nvGrpSpPr>
      <p:grpSpPr>
        <a:xfrm>
          <a:off x="0" y="0"/>
          <a:ext cx="0" cy="0"/>
          <a:chOff x="0" y="0"/>
          <a:chExt cx="0" cy="0"/>
        </a:xfrm>
      </p:grpSpPr>
      <p:pic>
        <p:nvPicPr>
          <p:cNvPr id="429" name="Google Shape;429;p66"/>
          <p:cNvPicPr preferRelativeResize="0"/>
          <p:nvPr/>
        </p:nvPicPr>
        <p:blipFill>
          <a:blip r:embed="rId3">
            <a:alphaModFix/>
          </a:blip>
          <a:stretch>
            <a:fillRect/>
          </a:stretch>
        </p:blipFill>
        <p:spPr>
          <a:xfrm>
            <a:off x="1856518" y="295700"/>
            <a:ext cx="8478964" cy="6266600"/>
          </a:xfrm>
          <a:prstGeom prst="rect">
            <a:avLst/>
          </a:prstGeom>
          <a:noFill/>
          <a:ln>
            <a:noFill/>
          </a:ln>
        </p:spPr>
      </p:pic>
    </p:spTree>
    <p:extLst>
      <p:ext uri="{BB962C8B-B14F-4D97-AF65-F5344CB8AC3E}">
        <p14:creationId xmlns:p14="http://schemas.microsoft.com/office/powerpoint/2010/main" val="13036139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pic>
        <p:nvPicPr>
          <p:cNvPr id="434" name="Google Shape;434;p67"/>
          <p:cNvPicPr preferRelativeResize="0"/>
          <p:nvPr/>
        </p:nvPicPr>
        <p:blipFill>
          <a:blip r:embed="rId3">
            <a:alphaModFix/>
          </a:blip>
          <a:stretch>
            <a:fillRect/>
          </a:stretch>
        </p:blipFill>
        <p:spPr>
          <a:xfrm>
            <a:off x="2046301" y="344218"/>
            <a:ext cx="8099399" cy="6169567"/>
          </a:xfrm>
          <a:prstGeom prst="rect">
            <a:avLst/>
          </a:prstGeom>
          <a:noFill/>
          <a:ln>
            <a:noFill/>
          </a:ln>
        </p:spPr>
      </p:pic>
    </p:spTree>
    <p:extLst>
      <p:ext uri="{BB962C8B-B14F-4D97-AF65-F5344CB8AC3E}">
        <p14:creationId xmlns:p14="http://schemas.microsoft.com/office/powerpoint/2010/main" val="232591049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438"/>
        <p:cNvGrpSpPr/>
        <p:nvPr/>
      </p:nvGrpSpPr>
      <p:grpSpPr>
        <a:xfrm>
          <a:off x="0" y="0"/>
          <a:ext cx="0" cy="0"/>
          <a:chOff x="0" y="0"/>
          <a:chExt cx="0" cy="0"/>
        </a:xfrm>
      </p:grpSpPr>
      <p:pic>
        <p:nvPicPr>
          <p:cNvPr id="439" name="Google Shape;439;p68"/>
          <p:cNvPicPr preferRelativeResize="0"/>
          <p:nvPr/>
        </p:nvPicPr>
        <p:blipFill>
          <a:blip r:embed="rId3">
            <a:alphaModFix/>
          </a:blip>
          <a:stretch>
            <a:fillRect/>
          </a:stretch>
        </p:blipFill>
        <p:spPr>
          <a:xfrm>
            <a:off x="1481551" y="746299"/>
            <a:ext cx="9228901" cy="5365399"/>
          </a:xfrm>
          <a:prstGeom prst="rect">
            <a:avLst/>
          </a:prstGeom>
          <a:noFill/>
          <a:ln>
            <a:noFill/>
          </a:ln>
        </p:spPr>
      </p:pic>
    </p:spTree>
    <p:extLst>
      <p:ext uri="{BB962C8B-B14F-4D97-AF65-F5344CB8AC3E}">
        <p14:creationId xmlns:p14="http://schemas.microsoft.com/office/powerpoint/2010/main" val="13054960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988CD78-7940-AFFA-2AD7-BE1EE741F12A}"/>
              </a:ext>
            </a:extLst>
          </p:cNvPr>
          <p:cNvSpPr txBox="1"/>
          <p:nvPr/>
        </p:nvSpPr>
        <p:spPr>
          <a:xfrm>
            <a:off x="5638799" y="1568645"/>
            <a:ext cx="5852160" cy="3170099"/>
          </a:xfrm>
          <a:prstGeom prst="rect">
            <a:avLst/>
          </a:prstGeom>
          <a:noFill/>
          <a:ln w="3175">
            <a:solidFill>
              <a:schemeClr val="tx1"/>
            </a:solidFill>
          </a:ln>
        </p:spPr>
        <p:txBody>
          <a:bodyPr wrap="square">
            <a:spAutoFit/>
          </a:bodyPr>
          <a:lstStyle/>
          <a:p>
            <a:r>
              <a:rPr lang="en-US" sz="2000" dirty="0"/>
              <a:t>INCREASE IMPACT BASED ON 2024 VALUATION</a:t>
            </a:r>
          </a:p>
          <a:p>
            <a:r>
              <a:rPr lang="en-US" sz="2000" dirty="0">
                <a:solidFill>
                  <a:srgbClr val="A40000"/>
                </a:solidFill>
              </a:rPr>
              <a:t>Average Home Valuation $143,071.00 2024:</a:t>
            </a:r>
          </a:p>
          <a:p>
            <a:endParaRPr lang="en-US" sz="2000" dirty="0"/>
          </a:p>
          <a:p>
            <a:r>
              <a:rPr lang="en-US" sz="2000" dirty="0"/>
              <a:t>2024: 3.25 mils = $481.84 / 12 = $40.15 (includes fire)</a:t>
            </a:r>
          </a:p>
          <a:p>
            <a:r>
              <a:rPr lang="en-US" sz="2000" dirty="0"/>
              <a:t>3.50 mils = $518.91 / 12 = $43.24</a:t>
            </a:r>
          </a:p>
          <a:p>
            <a:r>
              <a:rPr lang="en-US" sz="2000" dirty="0"/>
              <a:t>3.75 mils = $555.97 / 12 = $46.33</a:t>
            </a:r>
          </a:p>
          <a:p>
            <a:r>
              <a:rPr lang="en-US" sz="2000" dirty="0"/>
              <a:t>4.00 mils = $593.04 / 12 = $49.42</a:t>
            </a:r>
          </a:p>
          <a:p>
            <a:r>
              <a:rPr lang="en-US" sz="2000" dirty="0"/>
              <a:t>4.25 mils = $630.10 / 12 = $52.50	</a:t>
            </a:r>
          </a:p>
          <a:p>
            <a:endParaRPr lang="en-US" sz="2000" dirty="0"/>
          </a:p>
          <a:p>
            <a:r>
              <a:rPr lang="en-US" sz="2000" dirty="0">
                <a:solidFill>
                  <a:srgbClr val="A40000"/>
                </a:solidFill>
              </a:rPr>
              <a:t>1 mil increase = average increase of $12.35 per month</a:t>
            </a:r>
          </a:p>
        </p:txBody>
      </p:sp>
      <p:sp>
        <p:nvSpPr>
          <p:cNvPr id="6" name="TextBox 5">
            <a:extLst>
              <a:ext uri="{FF2B5EF4-FFF2-40B4-BE49-F238E27FC236}">
                <a16:creationId xmlns:a16="http://schemas.microsoft.com/office/drawing/2014/main" id="{FAC6140A-0E2D-441C-B92F-29B141451AC1}"/>
              </a:ext>
            </a:extLst>
          </p:cNvPr>
          <p:cNvSpPr txBox="1"/>
          <p:nvPr/>
        </p:nvSpPr>
        <p:spPr>
          <a:xfrm>
            <a:off x="143827" y="196272"/>
            <a:ext cx="10989945" cy="1077218"/>
          </a:xfrm>
          <a:prstGeom prst="rect">
            <a:avLst/>
          </a:prstGeom>
          <a:noFill/>
        </p:spPr>
        <p:txBody>
          <a:bodyPr wrap="square" rtlCol="0">
            <a:spAutoFit/>
          </a:bodyPr>
          <a:lstStyle/>
          <a:p>
            <a:pPr algn="ctr"/>
            <a:r>
              <a:rPr lang="en-US" sz="4000" dirty="0"/>
              <a:t>2024 Budget</a:t>
            </a:r>
          </a:p>
          <a:p>
            <a:pPr algn="ctr"/>
            <a:r>
              <a:rPr lang="en-US" sz="2400" dirty="0">
                <a:solidFill>
                  <a:srgbClr val="A40000"/>
                </a:solidFill>
              </a:rPr>
              <a:t>Tax Valuation</a:t>
            </a:r>
          </a:p>
        </p:txBody>
      </p:sp>
      <p:sp>
        <p:nvSpPr>
          <p:cNvPr id="7" name="TextBox 6">
            <a:extLst>
              <a:ext uri="{FF2B5EF4-FFF2-40B4-BE49-F238E27FC236}">
                <a16:creationId xmlns:a16="http://schemas.microsoft.com/office/drawing/2014/main" id="{D166E503-407D-EFC0-1918-3B60EDC7DEDB}"/>
              </a:ext>
            </a:extLst>
          </p:cNvPr>
          <p:cNvSpPr txBox="1"/>
          <p:nvPr/>
        </p:nvSpPr>
        <p:spPr>
          <a:xfrm>
            <a:off x="143827" y="1392047"/>
            <a:ext cx="5297805" cy="3416320"/>
          </a:xfrm>
          <a:prstGeom prst="rect">
            <a:avLst/>
          </a:prstGeom>
          <a:noFill/>
          <a:ln w="3175">
            <a:solidFill>
              <a:schemeClr val="tx1"/>
            </a:solidFill>
          </a:ln>
        </p:spPr>
        <p:txBody>
          <a:bodyPr wrap="square" rtlCol="0">
            <a:spAutoFit/>
          </a:bodyPr>
          <a:lstStyle/>
          <a:p>
            <a:r>
              <a:rPr lang="en-US" dirty="0"/>
              <a:t>ESTIMATED INCOME ON $138,064,250 2024 VALUATION </a:t>
            </a:r>
          </a:p>
          <a:p>
            <a:endParaRPr lang="en-US" dirty="0"/>
          </a:p>
          <a:p>
            <a:r>
              <a:rPr lang="en-US" dirty="0"/>
              <a:t>.25 mil = $34,659.00</a:t>
            </a:r>
          </a:p>
          <a:p>
            <a:r>
              <a:rPr lang="en-US" dirty="0"/>
              <a:t>.50 mil = $69,319.00</a:t>
            </a:r>
          </a:p>
          <a:p>
            <a:r>
              <a:rPr lang="en-US" dirty="0"/>
              <a:t>.75 mil = $103,978.00</a:t>
            </a:r>
          </a:p>
          <a:p>
            <a:r>
              <a:rPr lang="en-US" dirty="0"/>
              <a:t>1 mil = $138,638.00</a:t>
            </a:r>
          </a:p>
          <a:p>
            <a:endParaRPr lang="en-US" dirty="0"/>
          </a:p>
          <a:p>
            <a:r>
              <a:rPr lang="en-US" dirty="0"/>
              <a:t>***</a:t>
            </a:r>
            <a:r>
              <a:rPr lang="en-US" dirty="0" err="1"/>
              <a:t>HVFC</a:t>
            </a:r>
            <a:r>
              <a:rPr lang="en-US" dirty="0"/>
              <a:t> receives .25 of the </a:t>
            </a:r>
            <a:r>
              <a:rPr lang="en-US" dirty="0" err="1"/>
              <a:t>3.25mils</a:t>
            </a:r>
            <a:r>
              <a:rPr lang="en-US" dirty="0"/>
              <a:t> ($34,659.00) not included in revenue number of $414,915.00 for general account revenue purposes.</a:t>
            </a:r>
          </a:p>
          <a:p>
            <a:endParaRPr lang="en-US" dirty="0"/>
          </a:p>
          <a:p>
            <a:r>
              <a:rPr lang="en-US" sz="1400" dirty="0"/>
              <a:t>**all numbers are rounded for presentation purposes</a:t>
            </a:r>
          </a:p>
        </p:txBody>
      </p:sp>
      <p:sp>
        <p:nvSpPr>
          <p:cNvPr id="11" name="TextBox 10">
            <a:extLst>
              <a:ext uri="{FF2B5EF4-FFF2-40B4-BE49-F238E27FC236}">
                <a16:creationId xmlns:a16="http://schemas.microsoft.com/office/drawing/2014/main" id="{E7C88AEF-E308-F0CE-CF58-E1CC0B1AFE12}"/>
              </a:ext>
            </a:extLst>
          </p:cNvPr>
          <p:cNvSpPr txBox="1"/>
          <p:nvPr/>
        </p:nvSpPr>
        <p:spPr>
          <a:xfrm>
            <a:off x="-20955" y="5826532"/>
            <a:ext cx="11734800" cy="452688"/>
          </a:xfrm>
          <a:prstGeom prst="rect">
            <a:avLst/>
          </a:prstGeom>
          <a:noFill/>
        </p:spPr>
        <p:txBody>
          <a:bodyPr wrap="square">
            <a:spAutoFit/>
          </a:bodyPr>
          <a:lstStyle/>
          <a:p>
            <a:pPr marL="0" marR="0" algn="ctr">
              <a:lnSpc>
                <a:spcPct val="107000"/>
              </a:lnSpc>
              <a:spcBef>
                <a:spcPts val="0"/>
              </a:spcBef>
              <a:spcAft>
                <a:spcPts val="800"/>
              </a:spcAft>
            </a:pPr>
            <a:r>
              <a:rPr lang="en-US" sz="2400" kern="100" dirty="0">
                <a:solidFill>
                  <a:schemeClr val="bg1"/>
                </a:solidFill>
                <a:effectLst/>
                <a:ea typeface="Calibri" panose="020F0502020204030204" pitchFamily="34" charset="0"/>
                <a:cs typeface="Times New Roman" panose="02020603050405020304" pitchFamily="18" charset="0"/>
              </a:rPr>
              <a:t>Mil rate is a tax rate: the amount of tax payable per dollar of the assessed value of a property</a:t>
            </a:r>
            <a:endParaRPr lang="en-US" sz="2000" kern="100" dirty="0">
              <a:solidFill>
                <a:schemeClr val="bg1"/>
              </a:solidFill>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6436362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443"/>
        <p:cNvGrpSpPr/>
        <p:nvPr/>
      </p:nvGrpSpPr>
      <p:grpSpPr>
        <a:xfrm>
          <a:off x="0" y="0"/>
          <a:ext cx="0" cy="0"/>
          <a:chOff x="0" y="0"/>
          <a:chExt cx="0" cy="0"/>
        </a:xfrm>
      </p:grpSpPr>
      <p:sp>
        <p:nvSpPr>
          <p:cNvPr id="444" name="Google Shape;444;p69"/>
          <p:cNvSpPr txBox="1">
            <a:spLocks noGrp="1"/>
          </p:cNvSpPr>
          <p:nvPr>
            <p:ph type="title"/>
          </p:nvPr>
        </p:nvSpPr>
        <p:spPr>
          <a:xfrm>
            <a:off x="2240600" y="303200"/>
            <a:ext cx="7710800" cy="698800"/>
          </a:xfrm>
          <a:prstGeom prst="rect">
            <a:avLst/>
          </a:prstGeom>
        </p:spPr>
        <p:txBody>
          <a:bodyPr spcFirstLastPara="1" wrap="square" lIns="121900" tIns="121900" rIns="121900" bIns="121900" anchor="b" anchorCtr="0">
            <a:noAutofit/>
          </a:bodyPr>
          <a:lstStyle/>
          <a:p>
            <a:r>
              <a:rPr lang="es"/>
              <a:t>Liberty Bell Trail Improvements</a:t>
            </a:r>
            <a:endParaRPr/>
          </a:p>
        </p:txBody>
      </p:sp>
      <p:pic>
        <p:nvPicPr>
          <p:cNvPr id="445" name="Google Shape;445;p69"/>
          <p:cNvPicPr preferRelativeResize="0"/>
          <p:nvPr/>
        </p:nvPicPr>
        <p:blipFill>
          <a:blip r:embed="rId3">
            <a:alphaModFix/>
          </a:blip>
          <a:stretch>
            <a:fillRect/>
          </a:stretch>
        </p:blipFill>
        <p:spPr>
          <a:xfrm>
            <a:off x="2675617" y="1002000"/>
            <a:ext cx="6840752" cy="5678664"/>
          </a:xfrm>
          <a:prstGeom prst="rect">
            <a:avLst/>
          </a:prstGeom>
          <a:noFill/>
          <a:ln>
            <a:noFill/>
          </a:ln>
        </p:spPr>
      </p:pic>
    </p:spTree>
    <p:extLst>
      <p:ext uri="{BB962C8B-B14F-4D97-AF65-F5344CB8AC3E}">
        <p14:creationId xmlns:p14="http://schemas.microsoft.com/office/powerpoint/2010/main" val="279402792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449"/>
        <p:cNvGrpSpPr/>
        <p:nvPr/>
      </p:nvGrpSpPr>
      <p:grpSpPr>
        <a:xfrm>
          <a:off x="0" y="0"/>
          <a:ext cx="0" cy="0"/>
          <a:chOff x="0" y="0"/>
          <a:chExt cx="0" cy="0"/>
        </a:xfrm>
      </p:grpSpPr>
      <p:pic>
        <p:nvPicPr>
          <p:cNvPr id="450" name="Google Shape;450;p70"/>
          <p:cNvPicPr preferRelativeResize="0"/>
          <p:nvPr/>
        </p:nvPicPr>
        <p:blipFill>
          <a:blip r:embed="rId3">
            <a:alphaModFix/>
          </a:blip>
          <a:stretch>
            <a:fillRect/>
          </a:stretch>
        </p:blipFill>
        <p:spPr>
          <a:xfrm>
            <a:off x="1929701" y="384651"/>
            <a:ext cx="8332601" cy="6088701"/>
          </a:xfrm>
          <a:prstGeom prst="rect">
            <a:avLst/>
          </a:prstGeom>
          <a:noFill/>
          <a:ln>
            <a:noFill/>
          </a:ln>
        </p:spPr>
      </p:pic>
    </p:spTree>
    <p:extLst>
      <p:ext uri="{BB962C8B-B14F-4D97-AF65-F5344CB8AC3E}">
        <p14:creationId xmlns:p14="http://schemas.microsoft.com/office/powerpoint/2010/main" val="3494053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pic>
        <p:nvPicPr>
          <p:cNvPr id="455" name="Google Shape;455;p71"/>
          <p:cNvPicPr preferRelativeResize="0"/>
          <p:nvPr/>
        </p:nvPicPr>
        <p:blipFill>
          <a:blip r:embed="rId3">
            <a:alphaModFix/>
          </a:blip>
          <a:stretch>
            <a:fillRect/>
          </a:stretch>
        </p:blipFill>
        <p:spPr>
          <a:xfrm>
            <a:off x="1295767" y="1067267"/>
            <a:ext cx="9600468" cy="4723467"/>
          </a:xfrm>
          <a:prstGeom prst="rect">
            <a:avLst/>
          </a:prstGeom>
          <a:noFill/>
          <a:ln>
            <a:noFill/>
          </a:ln>
        </p:spPr>
      </p:pic>
    </p:spTree>
    <p:extLst>
      <p:ext uri="{BB962C8B-B14F-4D97-AF65-F5344CB8AC3E}">
        <p14:creationId xmlns:p14="http://schemas.microsoft.com/office/powerpoint/2010/main" val="428161985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pic>
        <p:nvPicPr>
          <p:cNvPr id="460" name="Google Shape;460;p72"/>
          <p:cNvPicPr preferRelativeResize="0"/>
          <p:nvPr/>
        </p:nvPicPr>
        <p:blipFill rotWithShape="1">
          <a:blip r:embed="rId3">
            <a:alphaModFix/>
          </a:blip>
          <a:srcRect l="1508" r="1789"/>
          <a:stretch/>
        </p:blipFill>
        <p:spPr>
          <a:xfrm>
            <a:off x="1261601" y="1235434"/>
            <a:ext cx="9640031" cy="4387132"/>
          </a:xfrm>
          <a:prstGeom prst="rect">
            <a:avLst/>
          </a:prstGeom>
          <a:noFill/>
          <a:ln>
            <a:noFill/>
          </a:ln>
        </p:spPr>
      </p:pic>
    </p:spTree>
    <p:extLst>
      <p:ext uri="{BB962C8B-B14F-4D97-AF65-F5344CB8AC3E}">
        <p14:creationId xmlns:p14="http://schemas.microsoft.com/office/powerpoint/2010/main" val="35347019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464"/>
        <p:cNvGrpSpPr/>
        <p:nvPr/>
      </p:nvGrpSpPr>
      <p:grpSpPr>
        <a:xfrm>
          <a:off x="0" y="0"/>
          <a:ext cx="0" cy="0"/>
          <a:chOff x="0" y="0"/>
          <a:chExt cx="0" cy="0"/>
        </a:xfrm>
      </p:grpSpPr>
      <p:pic>
        <p:nvPicPr>
          <p:cNvPr id="465" name="Google Shape;465;p73"/>
          <p:cNvPicPr preferRelativeResize="0"/>
          <p:nvPr/>
        </p:nvPicPr>
        <p:blipFill>
          <a:blip r:embed="rId3">
            <a:alphaModFix/>
          </a:blip>
          <a:stretch>
            <a:fillRect/>
          </a:stretch>
        </p:blipFill>
        <p:spPr>
          <a:xfrm>
            <a:off x="2460029" y="1135510"/>
            <a:ext cx="7271931" cy="5306633"/>
          </a:xfrm>
          <a:prstGeom prst="rect">
            <a:avLst/>
          </a:prstGeom>
          <a:noFill/>
          <a:ln>
            <a:noFill/>
          </a:ln>
        </p:spPr>
      </p:pic>
      <p:sp>
        <p:nvSpPr>
          <p:cNvPr id="466" name="Google Shape;466;p73"/>
          <p:cNvSpPr txBox="1">
            <a:spLocks noGrp="1"/>
          </p:cNvSpPr>
          <p:nvPr>
            <p:ph type="title" idx="4294967295"/>
          </p:nvPr>
        </p:nvSpPr>
        <p:spPr>
          <a:xfrm>
            <a:off x="1662800" y="265775"/>
            <a:ext cx="8866400" cy="698800"/>
          </a:xfrm>
          <a:prstGeom prst="rect">
            <a:avLst/>
          </a:prstGeom>
        </p:spPr>
        <p:txBody>
          <a:bodyPr spcFirstLastPara="1" wrap="square" lIns="121900" tIns="121900" rIns="121900" bIns="121900" anchor="t" anchorCtr="0">
            <a:noAutofit/>
          </a:bodyPr>
          <a:lstStyle/>
          <a:p>
            <a:pPr algn="ctr"/>
            <a:r>
              <a:rPr lang="es"/>
              <a:t>Downtown Hatfield Overview</a:t>
            </a:r>
            <a:endParaRPr/>
          </a:p>
        </p:txBody>
      </p:sp>
    </p:spTree>
    <p:extLst>
      <p:ext uri="{BB962C8B-B14F-4D97-AF65-F5344CB8AC3E}">
        <p14:creationId xmlns:p14="http://schemas.microsoft.com/office/powerpoint/2010/main" val="99318612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470"/>
        <p:cNvGrpSpPr/>
        <p:nvPr/>
      </p:nvGrpSpPr>
      <p:grpSpPr>
        <a:xfrm>
          <a:off x="0" y="0"/>
          <a:ext cx="0" cy="0"/>
          <a:chOff x="0" y="0"/>
          <a:chExt cx="0" cy="0"/>
        </a:xfrm>
      </p:grpSpPr>
      <p:pic>
        <p:nvPicPr>
          <p:cNvPr id="471" name="Google Shape;471;p74"/>
          <p:cNvPicPr preferRelativeResize="0"/>
          <p:nvPr/>
        </p:nvPicPr>
        <p:blipFill>
          <a:blip r:embed="rId3">
            <a:alphaModFix/>
          </a:blip>
          <a:stretch>
            <a:fillRect/>
          </a:stretch>
        </p:blipFill>
        <p:spPr>
          <a:xfrm>
            <a:off x="1773381" y="2888684"/>
            <a:ext cx="8645232" cy="1080633"/>
          </a:xfrm>
          <a:prstGeom prst="rect">
            <a:avLst/>
          </a:prstGeom>
          <a:noFill/>
          <a:ln>
            <a:noFill/>
          </a:ln>
        </p:spPr>
      </p:pic>
    </p:spTree>
    <p:extLst>
      <p:ext uri="{BB962C8B-B14F-4D97-AF65-F5344CB8AC3E}">
        <p14:creationId xmlns:p14="http://schemas.microsoft.com/office/powerpoint/2010/main" val="12610131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1E97172-9C90-C6CC-A9DF-FA140213CF4D}"/>
              </a:ext>
            </a:extLst>
          </p:cNvPr>
          <p:cNvSpPr txBox="1"/>
          <p:nvPr/>
        </p:nvSpPr>
        <p:spPr>
          <a:xfrm>
            <a:off x="-210502" y="11489"/>
            <a:ext cx="12192000" cy="1077218"/>
          </a:xfrm>
          <a:prstGeom prst="rect">
            <a:avLst/>
          </a:prstGeom>
          <a:noFill/>
        </p:spPr>
        <p:txBody>
          <a:bodyPr wrap="square" rtlCol="0">
            <a:spAutoFit/>
          </a:bodyPr>
          <a:lstStyle/>
          <a:p>
            <a:pPr algn="ctr"/>
            <a:r>
              <a:rPr lang="en-US" sz="4000" dirty="0"/>
              <a:t>2024 Budget</a:t>
            </a:r>
          </a:p>
          <a:p>
            <a:pPr algn="ctr"/>
            <a:r>
              <a:rPr lang="en-US" sz="2400" dirty="0">
                <a:solidFill>
                  <a:srgbClr val="A40000"/>
                </a:solidFill>
              </a:rPr>
              <a:t>Taxes</a:t>
            </a:r>
          </a:p>
        </p:txBody>
      </p:sp>
      <p:pic>
        <p:nvPicPr>
          <p:cNvPr id="6" name="Picture 5">
            <a:extLst>
              <a:ext uri="{FF2B5EF4-FFF2-40B4-BE49-F238E27FC236}">
                <a16:creationId xmlns:a16="http://schemas.microsoft.com/office/drawing/2014/main" id="{357C3985-C03E-5975-4D58-ED67E3FDCFCB}"/>
              </a:ext>
            </a:extLst>
          </p:cNvPr>
          <p:cNvPicPr>
            <a:picLocks noChangeAspect="1"/>
          </p:cNvPicPr>
          <p:nvPr/>
        </p:nvPicPr>
        <p:blipFill>
          <a:blip r:embed="rId2"/>
          <a:stretch>
            <a:fillRect/>
          </a:stretch>
        </p:blipFill>
        <p:spPr>
          <a:xfrm>
            <a:off x="0" y="3314700"/>
            <a:ext cx="7603719" cy="2030135"/>
          </a:xfrm>
          <a:prstGeom prst="rect">
            <a:avLst/>
          </a:prstGeom>
        </p:spPr>
      </p:pic>
      <p:sp>
        <p:nvSpPr>
          <p:cNvPr id="9" name="TextBox 8">
            <a:extLst>
              <a:ext uri="{FF2B5EF4-FFF2-40B4-BE49-F238E27FC236}">
                <a16:creationId xmlns:a16="http://schemas.microsoft.com/office/drawing/2014/main" id="{C0E65269-1759-BD23-FA8A-20C42EB3168B}"/>
              </a:ext>
            </a:extLst>
          </p:cNvPr>
          <p:cNvSpPr txBox="1"/>
          <p:nvPr/>
        </p:nvSpPr>
        <p:spPr>
          <a:xfrm>
            <a:off x="5885498" y="1547585"/>
            <a:ext cx="1480186" cy="348815"/>
          </a:xfrm>
          <a:prstGeom prst="rect">
            <a:avLst/>
          </a:prstGeom>
          <a:solidFill>
            <a:schemeClr val="bg1"/>
          </a:solidFill>
        </p:spPr>
        <p:txBody>
          <a:bodyPr wrap="square" rtlCol="0">
            <a:spAutoFit/>
          </a:bodyPr>
          <a:lstStyle/>
          <a:p>
            <a:endParaRPr lang="en-US" dirty="0"/>
          </a:p>
        </p:txBody>
      </p:sp>
      <p:sp>
        <p:nvSpPr>
          <p:cNvPr id="10" name="TextBox 9">
            <a:extLst>
              <a:ext uri="{FF2B5EF4-FFF2-40B4-BE49-F238E27FC236}">
                <a16:creationId xmlns:a16="http://schemas.microsoft.com/office/drawing/2014/main" id="{D18E5F5E-2D7C-7085-8F28-C3FFBA000991}"/>
              </a:ext>
            </a:extLst>
          </p:cNvPr>
          <p:cNvSpPr txBox="1"/>
          <p:nvPr/>
        </p:nvSpPr>
        <p:spPr>
          <a:xfrm>
            <a:off x="5885498" y="3753061"/>
            <a:ext cx="1480186" cy="369332"/>
          </a:xfrm>
          <a:prstGeom prst="rect">
            <a:avLst/>
          </a:prstGeom>
          <a:solidFill>
            <a:schemeClr val="bg1"/>
          </a:solidFill>
        </p:spPr>
        <p:txBody>
          <a:bodyPr wrap="square" rtlCol="0">
            <a:spAutoFit/>
          </a:bodyPr>
          <a:lstStyle/>
          <a:p>
            <a:r>
              <a:rPr lang="en-US" dirty="0"/>
              <a:t>   </a:t>
            </a:r>
          </a:p>
        </p:txBody>
      </p:sp>
      <p:graphicFrame>
        <p:nvGraphicFramePr>
          <p:cNvPr id="13" name="Chart 12">
            <a:extLst>
              <a:ext uri="{FF2B5EF4-FFF2-40B4-BE49-F238E27FC236}">
                <a16:creationId xmlns:a16="http://schemas.microsoft.com/office/drawing/2014/main" id="{924EAB02-C607-00CE-D5D4-DD02BE7E4CF4}"/>
              </a:ext>
            </a:extLst>
          </p:cNvPr>
          <p:cNvGraphicFramePr/>
          <p:nvPr>
            <p:extLst>
              <p:ext uri="{D42A27DB-BD31-4B8C-83A1-F6EECF244321}">
                <p14:modId xmlns:p14="http://schemas.microsoft.com/office/powerpoint/2010/main" val="1516961780"/>
              </p:ext>
            </p:extLst>
          </p:nvPr>
        </p:nvGraphicFramePr>
        <p:xfrm>
          <a:off x="7786688" y="1332324"/>
          <a:ext cx="3893343" cy="3964752"/>
        </p:xfrm>
        <a:graphic>
          <a:graphicData uri="http://schemas.openxmlformats.org/drawingml/2006/chart">
            <c:chart xmlns:c="http://schemas.openxmlformats.org/drawingml/2006/chart" xmlns:r="http://schemas.openxmlformats.org/officeDocument/2006/relationships" r:id="rId3"/>
          </a:graphicData>
        </a:graphic>
      </p:graphicFrame>
      <p:pic>
        <p:nvPicPr>
          <p:cNvPr id="15" name="Picture 14">
            <a:extLst>
              <a:ext uri="{FF2B5EF4-FFF2-40B4-BE49-F238E27FC236}">
                <a16:creationId xmlns:a16="http://schemas.microsoft.com/office/drawing/2014/main" id="{62EFA9C4-8C3A-0249-A263-0433C1131DBD}"/>
              </a:ext>
            </a:extLst>
          </p:cNvPr>
          <p:cNvPicPr>
            <a:picLocks noChangeAspect="1"/>
          </p:cNvPicPr>
          <p:nvPr/>
        </p:nvPicPr>
        <p:blipFill>
          <a:blip r:embed="rId4"/>
          <a:stretch>
            <a:fillRect/>
          </a:stretch>
        </p:blipFill>
        <p:spPr>
          <a:xfrm>
            <a:off x="0" y="1088706"/>
            <a:ext cx="7708638" cy="2069921"/>
          </a:xfrm>
          <a:prstGeom prst="rect">
            <a:avLst/>
          </a:prstGeom>
        </p:spPr>
      </p:pic>
      <p:sp>
        <p:nvSpPr>
          <p:cNvPr id="16" name="TextBox 15">
            <a:extLst>
              <a:ext uri="{FF2B5EF4-FFF2-40B4-BE49-F238E27FC236}">
                <a16:creationId xmlns:a16="http://schemas.microsoft.com/office/drawing/2014/main" id="{9DDB2C7B-3984-CE4B-060E-D4F49C0ECB6D}"/>
              </a:ext>
            </a:extLst>
          </p:cNvPr>
          <p:cNvSpPr txBox="1"/>
          <p:nvPr/>
        </p:nvSpPr>
        <p:spPr>
          <a:xfrm>
            <a:off x="6096000" y="1380083"/>
            <a:ext cx="1480186" cy="369332"/>
          </a:xfrm>
          <a:prstGeom prst="rect">
            <a:avLst/>
          </a:prstGeom>
          <a:solidFill>
            <a:schemeClr val="bg1"/>
          </a:solidFill>
        </p:spPr>
        <p:txBody>
          <a:bodyPr wrap="square" rtlCol="0">
            <a:spAutoFit/>
          </a:bodyPr>
          <a:lstStyle/>
          <a:p>
            <a:r>
              <a:rPr lang="en-US" dirty="0"/>
              <a:t>   </a:t>
            </a:r>
          </a:p>
        </p:txBody>
      </p:sp>
      <p:sp>
        <p:nvSpPr>
          <p:cNvPr id="17" name="TextBox 16">
            <a:extLst>
              <a:ext uri="{FF2B5EF4-FFF2-40B4-BE49-F238E27FC236}">
                <a16:creationId xmlns:a16="http://schemas.microsoft.com/office/drawing/2014/main" id="{51C55210-7955-02EB-0BAB-5DD77783F7CB}"/>
              </a:ext>
            </a:extLst>
          </p:cNvPr>
          <p:cNvSpPr txBox="1"/>
          <p:nvPr/>
        </p:nvSpPr>
        <p:spPr>
          <a:xfrm>
            <a:off x="1131570" y="5641463"/>
            <a:ext cx="9018270" cy="646331"/>
          </a:xfrm>
          <a:prstGeom prst="rect">
            <a:avLst/>
          </a:prstGeom>
          <a:noFill/>
        </p:spPr>
        <p:txBody>
          <a:bodyPr wrap="square" rtlCol="0">
            <a:spAutoFit/>
          </a:bodyPr>
          <a:lstStyle/>
          <a:p>
            <a:pPr algn="ctr"/>
            <a:r>
              <a:rPr lang="en-US" sz="3600" dirty="0">
                <a:solidFill>
                  <a:schemeClr val="bg1"/>
                </a:solidFill>
              </a:rPr>
              <a:t>23</a:t>
            </a:r>
            <a:r>
              <a:rPr lang="en-US" sz="3600" baseline="30000" dirty="0">
                <a:solidFill>
                  <a:schemeClr val="bg1"/>
                </a:solidFill>
              </a:rPr>
              <a:t>rd</a:t>
            </a:r>
            <a:r>
              <a:rPr lang="en-US" sz="3600" dirty="0">
                <a:solidFill>
                  <a:schemeClr val="bg1"/>
                </a:solidFill>
              </a:rPr>
              <a:t> lowest in RE Taxes in Montgomery County</a:t>
            </a:r>
          </a:p>
        </p:txBody>
      </p:sp>
    </p:spTree>
    <p:extLst>
      <p:ext uri="{BB962C8B-B14F-4D97-AF65-F5344CB8AC3E}">
        <p14:creationId xmlns:p14="http://schemas.microsoft.com/office/powerpoint/2010/main" val="26419139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10ED8AA8-8A18-9A40-F19E-4DCC5E9AA77D}"/>
              </a:ext>
            </a:extLst>
          </p:cNvPr>
          <p:cNvSpPr txBox="1"/>
          <p:nvPr/>
        </p:nvSpPr>
        <p:spPr>
          <a:xfrm>
            <a:off x="125730" y="1592930"/>
            <a:ext cx="11738610" cy="5262979"/>
          </a:xfrm>
          <a:prstGeom prst="rect">
            <a:avLst/>
          </a:prstGeom>
          <a:noFill/>
        </p:spPr>
        <p:txBody>
          <a:bodyPr wrap="square">
            <a:spAutoFit/>
          </a:bodyPr>
          <a:lstStyle/>
          <a:p>
            <a:pPr marL="342900" indent="-342900">
              <a:buFont typeface="Arial" panose="020B0604020202020204" pitchFamily="34" charset="0"/>
              <a:buChar char="•"/>
            </a:pPr>
            <a:r>
              <a:rPr lang="en-US" sz="2400" dirty="0"/>
              <a:t>REAL ESTATE TRANSFER TAX 			$50,000.00 			UP FROM $40,000.00 IN 2023</a:t>
            </a:r>
          </a:p>
          <a:p>
            <a:pPr marL="342900" indent="-342900">
              <a:buFont typeface="Arial" panose="020B0604020202020204" pitchFamily="34" charset="0"/>
              <a:buChar char="•"/>
            </a:pPr>
            <a:r>
              <a:rPr lang="en-US" sz="2400" dirty="0"/>
              <a:t>EARNED INCOME TAX (</a:t>
            </a:r>
            <a:r>
              <a:rPr lang="en-US" sz="2400" dirty="0" err="1"/>
              <a:t>EIT</a:t>
            </a:r>
            <a:r>
              <a:rPr lang="en-US" sz="2400" dirty="0"/>
              <a:t>) 			$455,000.00 			UP FROM $425,000.00 IN 2023</a:t>
            </a:r>
          </a:p>
          <a:p>
            <a:pPr marL="342900" indent="-342900">
              <a:buFont typeface="Arial" panose="020B0604020202020204" pitchFamily="34" charset="0"/>
              <a:buChar char="•"/>
            </a:pPr>
            <a:r>
              <a:rPr lang="en-US" sz="2400" dirty="0"/>
              <a:t>LOCAL SERVICE TAX (</a:t>
            </a:r>
            <a:r>
              <a:rPr lang="en-US" sz="2400" dirty="0" err="1"/>
              <a:t>LST</a:t>
            </a:r>
            <a:r>
              <a:rPr lang="en-US" sz="2400" dirty="0"/>
              <a:t>) 			$45,000.00 			UP FROM $35,000.00 IN 2023</a:t>
            </a:r>
          </a:p>
          <a:p>
            <a:pPr marL="342900" indent="-342900">
              <a:buFont typeface="Arial" panose="020B0604020202020204" pitchFamily="34" charset="0"/>
              <a:buChar char="•"/>
            </a:pPr>
            <a:r>
              <a:rPr lang="en-US" sz="2400" dirty="0"/>
              <a:t>SALE OF FIXED ASSETS 				$25,000.00 			SALE OF OLD BACKHOE</a:t>
            </a:r>
          </a:p>
          <a:p>
            <a:pPr marL="342900" indent="-342900">
              <a:buFont typeface="Arial" panose="020B0604020202020204" pitchFamily="34" charset="0"/>
              <a:buChar char="•"/>
            </a:pPr>
            <a:r>
              <a:rPr lang="en-US" sz="2400" dirty="0"/>
              <a:t>TRANSFER FROM ELECTRIC 			$975,000.00 			COVER PART OF THE POLICE 																		SERVICES AGREEMENT OF  																			$995,000.00 IN 2024 		</a:t>
            </a:r>
          </a:p>
          <a:p>
            <a:pPr marL="342900" indent="-342900">
              <a:buFont typeface="Arial" panose="020B0604020202020204" pitchFamily="34" charset="0"/>
              <a:buChar char="•"/>
            </a:pPr>
            <a:r>
              <a:rPr lang="en-US" sz="2400" dirty="0"/>
              <a:t>RE TAXES  $414,915.00 </a:t>
            </a:r>
          </a:p>
          <a:p>
            <a:r>
              <a:rPr lang="en-US" sz="2400" dirty="0"/>
              <a:t>      BREAK DOWN $414,915.00 RE / $34,659.00 FIRE TAX = $449,574.00 </a:t>
            </a:r>
          </a:p>
          <a:p>
            <a:r>
              <a:rPr lang="en-US">
                <a:solidFill>
                  <a:srgbClr val="C00000"/>
                </a:solidFill>
              </a:rPr>
              <a:t>	**</a:t>
            </a:r>
            <a:r>
              <a:rPr lang="en-US" dirty="0">
                <a:solidFill>
                  <a:srgbClr val="C00000"/>
                </a:solidFill>
              </a:rPr>
              <a:t>Estimated $964,915.00 in Tax Revenue </a:t>
            </a:r>
          </a:p>
          <a:p>
            <a:r>
              <a:rPr lang="en-US" sz="2400" dirty="0"/>
              <a:t>															</a:t>
            </a:r>
            <a:endParaRPr lang="en-US" dirty="0"/>
          </a:p>
          <a:p>
            <a:endParaRPr lang="en-US" dirty="0"/>
          </a:p>
          <a:p>
            <a:endParaRPr lang="en-US" dirty="0"/>
          </a:p>
          <a:p>
            <a:endParaRPr lang="en-US" dirty="0"/>
          </a:p>
          <a:p>
            <a:endParaRPr lang="en-US" dirty="0"/>
          </a:p>
        </p:txBody>
      </p:sp>
      <p:sp>
        <p:nvSpPr>
          <p:cNvPr id="7" name="TextBox 6">
            <a:extLst>
              <a:ext uri="{FF2B5EF4-FFF2-40B4-BE49-F238E27FC236}">
                <a16:creationId xmlns:a16="http://schemas.microsoft.com/office/drawing/2014/main" id="{F8527FED-5930-50A3-10A3-E3854858734D}"/>
              </a:ext>
            </a:extLst>
          </p:cNvPr>
          <p:cNvSpPr txBox="1"/>
          <p:nvPr/>
        </p:nvSpPr>
        <p:spPr>
          <a:xfrm>
            <a:off x="0" y="177158"/>
            <a:ext cx="12192000" cy="707886"/>
          </a:xfrm>
          <a:prstGeom prst="rect">
            <a:avLst/>
          </a:prstGeom>
          <a:noFill/>
        </p:spPr>
        <p:txBody>
          <a:bodyPr wrap="square" rtlCol="0">
            <a:spAutoFit/>
          </a:bodyPr>
          <a:lstStyle/>
          <a:p>
            <a:pPr algn="ctr"/>
            <a:r>
              <a:rPr lang="en-US" sz="4000" dirty="0"/>
              <a:t>2024 Budget</a:t>
            </a:r>
          </a:p>
        </p:txBody>
      </p:sp>
      <p:sp>
        <p:nvSpPr>
          <p:cNvPr id="10" name="TextBox 9">
            <a:extLst>
              <a:ext uri="{FF2B5EF4-FFF2-40B4-BE49-F238E27FC236}">
                <a16:creationId xmlns:a16="http://schemas.microsoft.com/office/drawing/2014/main" id="{96902E98-3BB0-EDCA-3DE4-B14EBB82F7CE}"/>
              </a:ext>
            </a:extLst>
          </p:cNvPr>
          <p:cNvSpPr txBox="1"/>
          <p:nvPr/>
        </p:nvSpPr>
        <p:spPr>
          <a:xfrm>
            <a:off x="3634740" y="885044"/>
            <a:ext cx="4903470" cy="461665"/>
          </a:xfrm>
          <a:prstGeom prst="rect">
            <a:avLst/>
          </a:prstGeom>
          <a:noFill/>
        </p:spPr>
        <p:txBody>
          <a:bodyPr wrap="square" rtlCol="0">
            <a:spAutoFit/>
          </a:bodyPr>
          <a:lstStyle/>
          <a:p>
            <a:pPr algn="ctr"/>
            <a:r>
              <a:rPr lang="en-US" sz="2400" dirty="0">
                <a:solidFill>
                  <a:srgbClr val="C00000"/>
                </a:solidFill>
              </a:rPr>
              <a:t>REVENUE HIGHLIGHTS</a:t>
            </a:r>
          </a:p>
        </p:txBody>
      </p:sp>
    </p:spTree>
    <p:extLst>
      <p:ext uri="{BB962C8B-B14F-4D97-AF65-F5344CB8AC3E}">
        <p14:creationId xmlns:p14="http://schemas.microsoft.com/office/powerpoint/2010/main" val="3138533278"/>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Main Event">
  <a:themeElements>
    <a:clrScheme name="Main Event">
      <a:dk1>
        <a:sysClr val="windowText" lastClr="000000"/>
      </a:dk1>
      <a:lt1>
        <a:sysClr val="window" lastClr="FFFFFF"/>
      </a:lt1>
      <a:dk2>
        <a:srgbClr val="424242"/>
      </a:dk2>
      <a:lt2>
        <a:srgbClr val="C8C8C8"/>
      </a:lt2>
      <a:accent1>
        <a:srgbClr val="B80E0F"/>
      </a:accent1>
      <a:accent2>
        <a:srgbClr val="A6987D"/>
      </a:accent2>
      <a:accent3>
        <a:srgbClr val="7F9A71"/>
      </a:accent3>
      <a:accent4>
        <a:srgbClr val="64969F"/>
      </a:accent4>
      <a:accent5>
        <a:srgbClr val="9B75B2"/>
      </a:accent5>
      <a:accent6>
        <a:srgbClr val="80737A"/>
      </a:accent6>
      <a:hlink>
        <a:srgbClr val="F21213"/>
      </a:hlink>
      <a:folHlink>
        <a:srgbClr val="B6A394"/>
      </a:folHlink>
    </a:clrScheme>
    <a:fontScheme name="Main Event">
      <a:majorFont>
        <a:latin typeface="Impact" panose="020B080603090205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Impact" panose="020B080603090205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ain Event">
      <a:fillStyleLst>
        <a:solidFill>
          <a:schemeClr val="phClr"/>
        </a:solidFill>
        <a:solidFill>
          <a:schemeClr val="phClr">
            <a:tint val="69000"/>
            <a:satMod val="105000"/>
            <a:lumMod val="110000"/>
          </a:schemeClr>
        </a:solidFill>
        <a:blipFill>
          <a:blip xmlns:r="http://schemas.openxmlformats.org/officeDocument/2006/relationships" r:embed="rId1">
            <a:duotone>
              <a:schemeClr val="phClr">
                <a:shade val="88000"/>
                <a:lumMod val="88000"/>
              </a:schemeClr>
              <a:schemeClr val="phClr"/>
            </a:duotone>
          </a:blip>
          <a:tile tx="0" ty="0" sx="100000" sy="100000" flip="none" algn="tl"/>
        </a:blipFill>
      </a:fillStyleLst>
      <a:lnStyleLst>
        <a:ln w="9525" cap="flat" cmpd="sng" algn="ctr">
          <a:solidFill>
            <a:schemeClr val="phClr">
              <a:shade val="60000"/>
            </a:scheme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25400" dist="127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88000"/>
              </a:schemeClr>
            </a:gs>
          </a:gsLst>
          <a:lin ang="5400000" scaled="0"/>
        </a:gradFill>
        <a:blipFill>
          <a:blip xmlns:r="http://schemas.openxmlformats.org/officeDocument/2006/relationships" r:embed="rId2">
            <a:duotone>
              <a:schemeClr val="phClr">
                <a:shade val="48000"/>
                <a:satMod val="110000"/>
                <a:lumMod val="40000"/>
              </a:schemeClr>
              <a:schemeClr val="phClr">
                <a:tint val="90000"/>
                <a:lumMod val="106000"/>
              </a:schemeClr>
            </a:duotone>
          </a:blip>
          <a:stretch/>
        </a:blipFill>
      </a:bgFillStyleLst>
    </a:fmtScheme>
  </a:themeElements>
  <a:objectDefaults/>
  <a:extraClrSchemeLst/>
  <a:extLst>
    <a:ext uri="{05A4C25C-085E-4340-85A3-A5531E510DB2}">
      <thm15:themeFamily xmlns:thm15="http://schemas.microsoft.com/office/thememl/2012/main" name="Main Event" id="{AC372BB4-D83D-411E-B849-B641926BA760}" vid="{F1EFBDE3-1A95-4E3D-81AD-1F53D65BEA01}"/>
    </a:ext>
  </a:extLst>
</a:theme>
</file>

<file path=ppt/theme/theme2.xml><?xml version="1.0" encoding="utf-8"?>
<a:theme xmlns:a="http://schemas.openxmlformats.org/drawingml/2006/main" name="Blue Business">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Main Event</Template>
  <TotalTime>15967</TotalTime>
  <Words>1813</Words>
  <Application>Microsoft Office PowerPoint</Application>
  <PresentationFormat>Widescreen</PresentationFormat>
  <Paragraphs>282</Paragraphs>
  <Slides>75</Slides>
  <Notes>54</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75</vt:i4>
      </vt:variant>
    </vt:vector>
  </HeadingPairs>
  <TitlesOfParts>
    <vt:vector size="85" baseType="lpstr">
      <vt:lpstr>Agency FB</vt:lpstr>
      <vt:lpstr>Arial</vt:lpstr>
      <vt:lpstr>Arial Narrow</vt:lpstr>
      <vt:lpstr>Calibri</vt:lpstr>
      <vt:lpstr>Impact</vt:lpstr>
      <vt:lpstr>Montserrat</vt:lpstr>
      <vt:lpstr>Montserrat Medium</vt:lpstr>
      <vt:lpstr>OpenSans</vt:lpstr>
      <vt:lpstr>Main Event</vt:lpstr>
      <vt:lpstr>Blue Business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Hatfield Town  Hall Meeting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Hatfield Train Station</vt:lpstr>
      <vt:lpstr>PowerPoint Presentation</vt:lpstr>
      <vt:lpstr>PowerPoint Presentation</vt:lpstr>
      <vt:lpstr>PowerPoint Presentation</vt:lpstr>
      <vt:lpstr>HEROC - Borough Branding</vt:lpstr>
      <vt:lpstr>PowerPoint Presentation</vt:lpstr>
      <vt:lpstr>PowerPoint Presentation</vt:lpstr>
      <vt:lpstr>PowerPoint Presentation</vt:lpstr>
      <vt:lpstr>PowerPoint Presentation</vt:lpstr>
      <vt:lpstr>PowerPoint Presentation</vt:lpstr>
      <vt:lpstr>Architectural Treasures - Milton Bean</vt:lpstr>
      <vt:lpstr>PowerPoint Presentation</vt:lpstr>
      <vt:lpstr>Hatfield’s Vision - Charting the Way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Liberty Bell Trail Improvements</vt:lpstr>
      <vt:lpstr>PowerPoint Presentation</vt:lpstr>
      <vt:lpstr>PowerPoint Presentation</vt:lpstr>
      <vt:lpstr>PowerPoint Presentation</vt:lpstr>
      <vt:lpstr>Downtown Hatfield Overview</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Jaime Snyder</dc:creator>
  <cp:lastModifiedBy>Kathryn Vlahos</cp:lastModifiedBy>
  <cp:revision>246</cp:revision>
  <cp:lastPrinted>2021-05-12T13:18:40Z</cp:lastPrinted>
  <dcterms:created xsi:type="dcterms:W3CDTF">2020-01-13T19:16:41Z</dcterms:created>
  <dcterms:modified xsi:type="dcterms:W3CDTF">2024-05-09T14:55:49Z</dcterms:modified>
</cp:coreProperties>
</file>